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348" r:id="rId3"/>
    <p:sldId id="280" r:id="rId4"/>
    <p:sldId id="344" r:id="rId5"/>
    <p:sldId id="315" r:id="rId6"/>
    <p:sldId id="317" r:id="rId7"/>
    <p:sldId id="326" r:id="rId8"/>
    <p:sldId id="332" r:id="rId9"/>
    <p:sldId id="329" r:id="rId10"/>
    <p:sldId id="337" r:id="rId11"/>
    <p:sldId id="330" r:id="rId12"/>
    <p:sldId id="342" r:id="rId13"/>
    <p:sldId id="331" r:id="rId14"/>
    <p:sldId id="338" r:id="rId15"/>
    <p:sldId id="336" r:id="rId16"/>
    <p:sldId id="335" r:id="rId17"/>
    <p:sldId id="343" r:id="rId18"/>
    <p:sldId id="339" r:id="rId19"/>
    <p:sldId id="341" r:id="rId20"/>
    <p:sldId id="333" r:id="rId21"/>
    <p:sldId id="346" r:id="rId22"/>
    <p:sldId id="340" r:id="rId23"/>
    <p:sldId id="312" r:id="rId24"/>
    <p:sldId id="34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82"/>
    <p:restoredTop sz="94357"/>
  </p:normalViewPr>
  <p:slideViewPr>
    <p:cSldViewPr snapToGrid="0" snapToObjects="1">
      <p:cViewPr>
        <p:scale>
          <a:sx n="100" d="100"/>
          <a:sy n="100" d="100"/>
        </p:scale>
        <p:origin x="144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C12DBD-3F66-DD4D-A85A-43EDE31833AA}" type="datetimeFigureOut">
              <a:rPr lang="en-GB" smtClean="0"/>
              <a:t>28/11/2019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9C147-4B55-474C-A6A9-420ED350E7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91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2AA2-5236-8944-99B5-047639C4B292}" type="datetimeFigureOut">
              <a:rPr lang="en-US" smtClean="0"/>
              <a:t>11/28/19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E49F-1260-0B4B-AE93-4585FD118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739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2AA2-5236-8944-99B5-047639C4B292}" type="datetimeFigureOut">
              <a:rPr lang="en-US" smtClean="0"/>
              <a:t>11/28/19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E49F-1260-0B4B-AE93-4585FD118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74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2AA2-5236-8944-99B5-047639C4B292}" type="datetimeFigureOut">
              <a:rPr lang="en-US" smtClean="0"/>
              <a:t>11/28/19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E49F-1260-0B4B-AE93-4585FD118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2AA2-5236-8944-99B5-047639C4B292}" type="datetimeFigureOut">
              <a:rPr lang="en-US" smtClean="0"/>
              <a:t>11/28/19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E49F-1260-0B4B-AE93-4585FD118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464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2AA2-5236-8944-99B5-047639C4B292}" type="datetimeFigureOut">
              <a:rPr lang="en-US" smtClean="0"/>
              <a:t>11/28/19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E49F-1260-0B4B-AE93-4585FD118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53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2AA2-5236-8944-99B5-047639C4B292}" type="datetimeFigureOut">
              <a:rPr lang="en-US" smtClean="0"/>
              <a:t>11/28/19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E49F-1260-0B4B-AE93-4585FD118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03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2AA2-5236-8944-99B5-047639C4B292}" type="datetimeFigureOut">
              <a:rPr lang="en-US" smtClean="0"/>
              <a:t>11/28/19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E49F-1260-0B4B-AE93-4585FD118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555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2AA2-5236-8944-99B5-047639C4B292}" type="datetimeFigureOut">
              <a:rPr lang="en-US" smtClean="0"/>
              <a:t>11/28/19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E49F-1260-0B4B-AE93-4585FD118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456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2AA2-5236-8944-99B5-047639C4B292}" type="datetimeFigureOut">
              <a:rPr lang="en-US" smtClean="0"/>
              <a:t>11/28/19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E49F-1260-0B4B-AE93-4585FD118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2AA2-5236-8944-99B5-047639C4B292}" type="datetimeFigureOut">
              <a:rPr lang="en-US" smtClean="0"/>
              <a:t>11/28/19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E49F-1260-0B4B-AE93-4585FD118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61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42AA2-5236-8944-99B5-047639C4B292}" type="datetimeFigureOut">
              <a:rPr lang="en-US" smtClean="0"/>
              <a:t>11/28/19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58E49F-1260-0B4B-AE93-4585FD118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2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42AA2-5236-8944-99B5-047639C4B292}" type="datetimeFigureOut">
              <a:rPr lang="en-US" smtClean="0"/>
              <a:t>11/28/19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58E49F-1260-0B4B-AE93-4585FD11873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22517" y="6356350"/>
            <a:ext cx="10881601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magine 38" descr="Go Languages WorldWide"/>
          <p:cNvPicPr/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21407" r="8881" b="20423"/>
          <a:stretch/>
        </p:blipFill>
        <p:spPr bwMode="auto">
          <a:xfrm>
            <a:off x="10141537" y="6447528"/>
            <a:ext cx="1362581" cy="2490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7110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5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7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1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1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16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17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05712" y="395416"/>
            <a:ext cx="11079894" cy="1892753"/>
          </a:xfrm>
        </p:spPr>
        <p:txBody>
          <a:bodyPr>
            <a:normAutofit/>
          </a:bodyPr>
          <a:lstStyle/>
          <a:p>
            <a:r>
              <a:rPr lang="en-GB" sz="7200" b="1" dirty="0" smtClean="0"/>
              <a:t>2019 Conference</a:t>
            </a:r>
            <a:r>
              <a:rPr lang="en-GB" b="1" dirty="0" smtClean="0"/>
              <a:t> </a:t>
            </a:r>
            <a:r>
              <a:rPr lang="mr-IN" sz="4400" dirty="0"/>
              <a:t> </a:t>
            </a:r>
            <a:r>
              <a:rPr lang="en-GB" sz="4400" dirty="0" smtClean="0"/>
              <a:t/>
            </a:r>
            <a:br>
              <a:rPr lang="en-GB" sz="4400" dirty="0" smtClean="0"/>
            </a:br>
            <a:r>
              <a:rPr lang="mr-IN" sz="4400" dirty="0" smtClean="0"/>
              <a:t>/</a:t>
            </a:r>
            <a:r>
              <a:rPr lang="mr-IN" sz="4400" dirty="0"/>
              <a:t>ˈ</a:t>
            </a:r>
            <a:r>
              <a:rPr lang="mr-IN" sz="4400" dirty="0" err="1" smtClean="0"/>
              <a:t>welkəm</a:t>
            </a:r>
            <a:r>
              <a:rPr lang="mr-IN" sz="4400" smtClean="0"/>
              <a:t>ˈ/</a:t>
            </a:r>
            <a:endParaRPr lang="en-GB" sz="2000" b="1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059" y="2288169"/>
            <a:ext cx="7315200" cy="33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6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54908" y="537538"/>
            <a:ext cx="10836875" cy="60909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smtClean="0"/>
              <a:t>Training Session 1; </a:t>
            </a:r>
            <a:r>
              <a:rPr lang="en-US" sz="3200" b="1" dirty="0" smtClean="0">
                <a:solidFill>
                  <a:srgbClr val="0070C0"/>
                </a:solidFill>
              </a:rPr>
              <a:t>Practice</a:t>
            </a:r>
            <a:endParaRPr lang="en-US" sz="32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4000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304340" y="2531277"/>
            <a:ext cx="2330987" cy="17949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05" y="2981479"/>
            <a:ext cx="3604958" cy="8945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4906" y="1285084"/>
            <a:ext cx="7841394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Opening </a:t>
            </a:r>
            <a:r>
              <a:rPr lang="en-US" sz="3200" b="1" dirty="0">
                <a:solidFill>
                  <a:srgbClr val="0070C0"/>
                </a:solidFill>
              </a:rPr>
              <a:t>&amp; </a:t>
            </a:r>
            <a:r>
              <a:rPr lang="en-US" sz="3200" b="1" dirty="0" smtClean="0">
                <a:solidFill>
                  <a:srgbClr val="0070C0"/>
                </a:solidFill>
              </a:rPr>
              <a:t>closing conversations</a:t>
            </a:r>
          </a:p>
          <a:p>
            <a:endParaRPr lang="en-GB" dirty="0" smtClean="0">
              <a:ea typeface="Lucida Handwriting" charset="0"/>
              <a:cs typeface="Lucida Handwriting" charset="0"/>
            </a:endParaRPr>
          </a:p>
          <a:p>
            <a:r>
              <a:rPr lang="en-GB" dirty="0" smtClean="0">
                <a:ea typeface="Lucida Handwriting" charset="0"/>
                <a:cs typeface="Lucida Handwriting" charset="0"/>
              </a:rPr>
              <a:t>Write down ways to start a conversation in English without saying </a:t>
            </a:r>
            <a:r>
              <a:rPr lang="en-GB" i="1" dirty="0" smtClean="0">
                <a:ea typeface="Lucida Handwriting" charset="0"/>
                <a:cs typeface="Lucida Handwriting" charset="0"/>
              </a:rPr>
              <a:t>“hello”</a:t>
            </a:r>
          </a:p>
          <a:p>
            <a:r>
              <a:rPr lang="en-GB" dirty="0" smtClean="0">
                <a:ea typeface="Lucida Handwriting" charset="0"/>
                <a:cs typeface="Lucida Handwriting" charset="0"/>
              </a:rPr>
              <a:t>How can you end a conversation without saying “</a:t>
            </a:r>
            <a:r>
              <a:rPr lang="en-GB" i="1" dirty="0" smtClean="0">
                <a:ea typeface="Lucida Handwriting" charset="0"/>
                <a:cs typeface="Lucida Handwriting" charset="0"/>
              </a:rPr>
              <a:t>goodbye”</a:t>
            </a:r>
          </a:p>
          <a:p>
            <a:endParaRPr lang="en-GB" i="1" dirty="0" smtClean="0">
              <a:ea typeface="Lucida Handwriting" charset="0"/>
              <a:cs typeface="Lucida Handwriting" charset="0"/>
            </a:endParaRPr>
          </a:p>
          <a:p>
            <a:endParaRPr lang="en-GB" i="1" dirty="0">
              <a:ea typeface="Lucida Handwriting" charset="0"/>
              <a:cs typeface="Lucida Handwriting" charset="0"/>
            </a:endParaRPr>
          </a:p>
          <a:p>
            <a:endParaRPr lang="en-GB" i="1" dirty="0" smtClean="0">
              <a:ea typeface="Lucida Handwriting" charset="0"/>
              <a:cs typeface="Lucida Handwriting" charset="0"/>
            </a:endParaRPr>
          </a:p>
          <a:p>
            <a:endParaRPr lang="en-GB" i="1" dirty="0" smtClean="0">
              <a:ea typeface="Lucida Handwriting" charset="0"/>
              <a:cs typeface="Lucida Handwriting" charset="0"/>
            </a:endParaRPr>
          </a:p>
          <a:p>
            <a:endParaRPr lang="en-GB" i="1" dirty="0" smtClean="0">
              <a:ea typeface="Lucida Handwriting" charset="0"/>
              <a:cs typeface="Lucida Handwriting" charset="0"/>
            </a:endParaRPr>
          </a:p>
          <a:p>
            <a:endParaRPr lang="en-GB" i="1" dirty="0">
              <a:ea typeface="Lucida Handwriting" charset="0"/>
              <a:cs typeface="Lucida Handwriting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ea typeface="Lucida Handwriting" charset="0"/>
                <a:cs typeface="Lucida Handwriting" charset="0"/>
              </a:rPr>
              <a:t>We are going to do a ‘mingle’ activity today, please go and open and close a conversation with someone you haven’t spoken to before today.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ea typeface="Lucida Handwriting" charset="0"/>
                <a:cs typeface="Lucida Handwriting" charset="0"/>
              </a:rPr>
              <a:t>Don’t say ’hello’ or ‘goodbye’ - try using other ways.</a:t>
            </a:r>
            <a:endParaRPr lang="en-GB" dirty="0">
              <a:ea typeface="Lucida Handwriting" charset="0"/>
              <a:cs typeface="Lucida Handwriting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ea typeface="Lucida Handwriting" charset="0"/>
                <a:cs typeface="Lucida Handwriting" charset="0"/>
              </a:rPr>
              <a:t>We will have 7-10 minutes to complete this activity.</a:t>
            </a:r>
            <a:endParaRPr lang="en-GB" dirty="0">
              <a:ea typeface="Lucida Handwriting" charset="0"/>
              <a:cs typeface="Lucida Handwriting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ea typeface="Lucida Handwriting" charset="0"/>
                <a:cs typeface="Lucida Handwriting" charset="0"/>
              </a:rPr>
              <a:t>When you hear the buzzer, please close the conversation.</a:t>
            </a:r>
            <a:endParaRPr lang="en-GB" dirty="0">
              <a:ea typeface="Lucida Handwriting" charset="0"/>
              <a:cs typeface="Lucida Handwriting" charset="0"/>
            </a:endParaRPr>
          </a:p>
          <a:p>
            <a:endParaRPr lang="en-GB" dirty="0">
              <a:ea typeface="Lucida Handwriting" charset="0"/>
              <a:cs typeface="Lucida Handwriting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628" t="1505" r="-1628" b="9359"/>
          <a:stretch/>
        </p:blipFill>
        <p:spPr>
          <a:xfrm>
            <a:off x="8400521" y="4326218"/>
            <a:ext cx="2451629" cy="19862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23330" y="2867830"/>
            <a:ext cx="179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 like your hair, so natural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3550" y="2537127"/>
            <a:ext cx="2096177" cy="178909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033000" y="2867830"/>
            <a:ext cx="1638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Great talking to you, let’s talk again soon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28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54908" y="537538"/>
            <a:ext cx="10836875" cy="60909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smtClean="0"/>
              <a:t>Training Session 1; </a:t>
            </a:r>
            <a:r>
              <a:rPr lang="en-US" sz="3200" b="1" smtClean="0">
                <a:solidFill>
                  <a:srgbClr val="0070C0"/>
                </a:solidFill>
              </a:rPr>
              <a:t>Input opening conversation</a:t>
            </a:r>
            <a:endParaRPr lang="en-US" sz="3200">
              <a:solidFill>
                <a:srgbClr val="0070C0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US" sz="400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4906" y="1267006"/>
            <a:ext cx="8492034" cy="5000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4199" b="30051"/>
          <a:stretch/>
        </p:blipFill>
        <p:spPr>
          <a:xfrm>
            <a:off x="8520177" y="4896786"/>
            <a:ext cx="2706624" cy="14325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10972" y="2147363"/>
            <a:ext cx="704252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Opening; Try a topic</a:t>
            </a:r>
          </a:p>
          <a:p>
            <a:r>
              <a:rPr lang="en-GB" dirty="0" smtClean="0"/>
              <a:t>“Isn’t it cold today?”</a:t>
            </a:r>
          </a:p>
          <a:p>
            <a:r>
              <a:rPr lang="en-GB" b="1" dirty="0" smtClean="0"/>
              <a:t>Opening; Try a open question</a:t>
            </a:r>
          </a:p>
          <a:p>
            <a:r>
              <a:rPr lang="en-GB" dirty="0" smtClean="0"/>
              <a:t>Instead of “Do you like this city?” try “What do you like about this city?”</a:t>
            </a:r>
          </a:p>
          <a:p>
            <a:r>
              <a:rPr lang="en-GB" b="1" dirty="0"/>
              <a:t>Opening; Try a compliment</a:t>
            </a:r>
          </a:p>
          <a:p>
            <a:r>
              <a:rPr lang="en-GB" dirty="0"/>
              <a:t>“That is a really nice </a:t>
            </a:r>
            <a:r>
              <a:rPr lang="en-GB" dirty="0" smtClean="0"/>
              <a:t>[scarf]. </a:t>
            </a:r>
            <a:r>
              <a:rPr lang="en-GB" dirty="0"/>
              <a:t>Can I ask where you got it?”</a:t>
            </a:r>
          </a:p>
          <a:p>
            <a:r>
              <a:rPr lang="en-GB" b="1" dirty="0" smtClean="0"/>
              <a:t>Opening</a:t>
            </a:r>
            <a:r>
              <a:rPr lang="en-GB" b="1" dirty="0"/>
              <a:t>; Try </a:t>
            </a:r>
            <a:r>
              <a:rPr lang="en-GB" b="1" dirty="0" smtClean="0"/>
              <a:t>an observation</a:t>
            </a:r>
            <a:endParaRPr lang="en-GB" b="1" dirty="0"/>
          </a:p>
          <a:p>
            <a:r>
              <a:rPr lang="en-GB" dirty="0"/>
              <a:t>“Isn’t </a:t>
            </a:r>
            <a:r>
              <a:rPr lang="en-GB" dirty="0" smtClean="0"/>
              <a:t>this venue interesting?”</a:t>
            </a:r>
            <a:endParaRPr lang="en-GB" dirty="0"/>
          </a:p>
          <a:p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725867" y="5613043"/>
            <a:ext cx="57144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Opening </a:t>
            </a:r>
            <a:r>
              <a:rPr lang="en-US" sz="3200" b="1">
                <a:solidFill>
                  <a:srgbClr val="0070C0"/>
                </a:solidFill>
              </a:rPr>
              <a:t>&amp; </a:t>
            </a:r>
            <a:r>
              <a:rPr lang="en-US" sz="3200" b="1" smtClean="0">
                <a:solidFill>
                  <a:srgbClr val="0070C0"/>
                </a:solidFill>
              </a:rPr>
              <a:t>closing </a:t>
            </a:r>
            <a:r>
              <a:rPr lang="en-US" sz="3200" b="1">
                <a:solidFill>
                  <a:srgbClr val="0070C0"/>
                </a:solidFill>
              </a:rPr>
              <a:t>conversations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105459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54908" y="537538"/>
            <a:ext cx="10836875" cy="60909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smtClean="0"/>
              <a:t>Training Session 1; </a:t>
            </a:r>
            <a:r>
              <a:rPr lang="en-US" sz="3200" b="1" smtClean="0">
                <a:solidFill>
                  <a:srgbClr val="0070C0"/>
                </a:solidFill>
              </a:rPr>
              <a:t>Input closing conversations</a:t>
            </a:r>
            <a:endParaRPr lang="en-US" sz="3200">
              <a:solidFill>
                <a:srgbClr val="0070C0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US" sz="400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54906" y="1267006"/>
            <a:ext cx="8492034" cy="50000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4199" b="30051"/>
          <a:stretch/>
        </p:blipFill>
        <p:spPr>
          <a:xfrm>
            <a:off x="8520177" y="4896786"/>
            <a:ext cx="2706624" cy="143251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15256" y="2147363"/>
            <a:ext cx="64049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Closing</a:t>
            </a:r>
            <a:r>
              <a:rPr lang="en-US" b="1" dirty="0"/>
              <a:t>; </a:t>
            </a:r>
            <a:r>
              <a:rPr lang="en-US" b="1" dirty="0" smtClean="0"/>
              <a:t>Formal</a:t>
            </a:r>
            <a:endParaRPr lang="en-US" b="1" dirty="0"/>
          </a:p>
          <a:p>
            <a:r>
              <a:rPr lang="en-US" dirty="0" smtClean="0"/>
              <a:t>“Thank you for your time today.”</a:t>
            </a:r>
            <a:endParaRPr lang="en-US" dirty="0"/>
          </a:p>
          <a:p>
            <a:r>
              <a:rPr lang="en-US" b="1" dirty="0"/>
              <a:t>Closing; Informal &amp; friendly</a:t>
            </a:r>
          </a:p>
          <a:p>
            <a:r>
              <a:rPr lang="en-US" dirty="0"/>
              <a:t>“I had a great time talking with you. Hope to see you again soon.”</a:t>
            </a:r>
          </a:p>
          <a:p>
            <a:r>
              <a:rPr lang="en-US" b="1" dirty="0" smtClean="0"/>
              <a:t>Closing</a:t>
            </a:r>
            <a:r>
              <a:rPr lang="en-US" b="1" dirty="0"/>
              <a:t>; </a:t>
            </a:r>
            <a:r>
              <a:rPr lang="en-US" b="1" dirty="0" smtClean="0"/>
              <a:t>Moving the conversation onto someone else</a:t>
            </a:r>
          </a:p>
          <a:p>
            <a:r>
              <a:rPr lang="en-US" dirty="0" smtClean="0"/>
              <a:t>“This is my colleague Jack.”</a:t>
            </a:r>
          </a:p>
          <a:p>
            <a:r>
              <a:rPr lang="en-US" b="1" dirty="0"/>
              <a:t>Closing; </a:t>
            </a:r>
            <a:r>
              <a:rPr lang="en-US" b="1" dirty="0" smtClean="0"/>
              <a:t>Getting away</a:t>
            </a:r>
            <a:endParaRPr lang="en-US" b="1" dirty="0"/>
          </a:p>
          <a:p>
            <a:r>
              <a:rPr lang="en-US" dirty="0" smtClean="0"/>
              <a:t>“Let me get you a drink.”</a:t>
            </a:r>
            <a:endParaRPr lang="en-US" dirty="0"/>
          </a:p>
          <a:p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25867" y="5613043"/>
            <a:ext cx="57144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Opening </a:t>
            </a:r>
            <a:r>
              <a:rPr lang="en-US" sz="3200" b="1">
                <a:solidFill>
                  <a:srgbClr val="0070C0"/>
                </a:solidFill>
              </a:rPr>
              <a:t>&amp; </a:t>
            </a:r>
            <a:r>
              <a:rPr lang="en-US" sz="3200" b="1" smtClean="0">
                <a:solidFill>
                  <a:srgbClr val="0070C0"/>
                </a:solidFill>
              </a:rPr>
              <a:t>closing </a:t>
            </a:r>
            <a:r>
              <a:rPr lang="en-US" sz="3200" b="1">
                <a:solidFill>
                  <a:srgbClr val="0070C0"/>
                </a:solidFill>
              </a:rPr>
              <a:t>conversations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199164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54909" y="537538"/>
            <a:ext cx="10799806" cy="673448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smtClean="0"/>
              <a:t>Training Session 1; </a:t>
            </a:r>
            <a:r>
              <a:rPr lang="en-US" sz="3200" b="1" smtClean="0">
                <a:solidFill>
                  <a:srgbClr val="0070C0"/>
                </a:solidFill>
              </a:rPr>
              <a:t>Feedback</a:t>
            </a:r>
            <a:endParaRPr lang="en-US" sz="32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1400">
              <a:solidFill>
                <a:srgbClr val="0070C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006692"/>
              </p:ext>
            </p:extLst>
          </p:nvPr>
        </p:nvGraphicFramePr>
        <p:xfrm>
          <a:off x="4704841" y="1844962"/>
          <a:ext cx="6749874" cy="44094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340359"/>
                <a:gridCol w="5409515"/>
              </a:tblGrid>
              <a:tr h="6604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smtClean="0"/>
                        <a:t>Situations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smtClean="0"/>
                        <a:t>Practice Ideas &amp; Language</a:t>
                      </a:r>
                    </a:p>
                  </a:txBody>
                  <a:tcPr/>
                </a:tc>
              </a:tr>
              <a:tr h="3386743">
                <a:tc>
                  <a:txBody>
                    <a:bodyPr/>
                    <a:lstStyle/>
                    <a:p>
                      <a:endParaRPr lang="en-GB" sz="1600" smtClean="0"/>
                    </a:p>
                    <a:p>
                      <a:r>
                        <a:rPr lang="en-GB" sz="1600" smtClean="0"/>
                        <a:t>Business Conferences</a:t>
                      </a:r>
                    </a:p>
                    <a:p>
                      <a:endParaRPr lang="en-GB" sz="1600" smtClean="0"/>
                    </a:p>
                    <a:p>
                      <a:endParaRPr lang="en-GB" sz="1600" smtClean="0"/>
                    </a:p>
                    <a:p>
                      <a:r>
                        <a:rPr lang="en-GB" sz="1600" smtClean="0"/>
                        <a:t>Bumping</a:t>
                      </a:r>
                      <a:r>
                        <a:rPr lang="en-GB" sz="1600" baseline="0" smtClean="0"/>
                        <a:t> into someone</a:t>
                      </a:r>
                    </a:p>
                    <a:p>
                      <a:endParaRPr lang="en-GB" sz="1600" smtClean="0"/>
                    </a:p>
                    <a:p>
                      <a:endParaRPr lang="en-GB" sz="1600" smtClean="0"/>
                    </a:p>
                    <a:p>
                      <a:r>
                        <a:rPr lang="en-GB" sz="1600" smtClean="0"/>
                        <a:t>Shopping</a:t>
                      </a:r>
                    </a:p>
                    <a:p>
                      <a:endParaRPr lang="en-GB" sz="1600" smtClean="0"/>
                    </a:p>
                    <a:p>
                      <a:endParaRPr lang="en-GB" sz="1600" smtClean="0"/>
                    </a:p>
                    <a:p>
                      <a:r>
                        <a:rPr lang="en-GB" sz="1600" smtClean="0"/>
                        <a:t>On the phone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 smtClean="0"/>
                    </a:p>
                    <a:p>
                      <a:r>
                        <a:rPr lang="en-GB" sz="1600" dirty="0" smtClean="0"/>
                        <a:t>Formal</a:t>
                      </a:r>
                      <a:r>
                        <a:rPr lang="en-GB" sz="1600" baseline="0" dirty="0" smtClean="0"/>
                        <a:t> and fixed language used in business</a:t>
                      </a:r>
                    </a:p>
                    <a:p>
                      <a:r>
                        <a:rPr lang="en-GB" sz="1600" baseline="0" dirty="0" smtClean="0"/>
                        <a:t>Watch online </a:t>
                      </a:r>
                    </a:p>
                    <a:p>
                      <a:endParaRPr lang="en-GB" sz="1600" baseline="0" dirty="0" smtClean="0"/>
                    </a:p>
                    <a:p>
                      <a:endParaRPr lang="en-GB" sz="1600" baseline="0" dirty="0" smtClean="0"/>
                    </a:p>
                    <a:p>
                      <a:r>
                        <a:rPr lang="en-GB" sz="1600" baseline="0" dirty="0" smtClean="0"/>
                        <a:t>Informal and spontaneous language used in real-life situations</a:t>
                      </a:r>
                      <a:endParaRPr lang="en-GB" sz="1600" dirty="0" smtClean="0"/>
                    </a:p>
                    <a:p>
                      <a:r>
                        <a:rPr lang="en-GB" sz="1600" dirty="0" smtClean="0"/>
                        <a:t>Watch online</a:t>
                      </a:r>
                    </a:p>
                    <a:p>
                      <a:endParaRPr lang="en-GB" sz="1600" dirty="0" smtClean="0"/>
                    </a:p>
                    <a:p>
                      <a:endParaRPr lang="en-GB" sz="1600" dirty="0" smtClean="0"/>
                    </a:p>
                    <a:p>
                      <a:r>
                        <a:rPr lang="en-GB" sz="1600" dirty="0" smtClean="0"/>
                        <a:t>Fixed language </a:t>
                      </a:r>
                    </a:p>
                    <a:p>
                      <a:r>
                        <a:rPr lang="en-GB" sz="1600" baseline="0" dirty="0" smtClean="0"/>
                        <a:t>Could you help me?/Thank you for your time</a:t>
                      </a:r>
                    </a:p>
                    <a:p>
                      <a:endParaRPr lang="en-GB" sz="1600" baseline="0" dirty="0" smtClean="0"/>
                    </a:p>
                    <a:p>
                      <a:r>
                        <a:rPr lang="en-GB" sz="1600" dirty="0" smtClean="0"/>
                        <a:t>Fixed language; Formal </a:t>
                      </a:r>
                    </a:p>
                    <a:p>
                      <a:r>
                        <a:rPr lang="en-GB" sz="1600" baseline="0" dirty="0" smtClean="0"/>
                        <a:t>Good morning/afternoon/evening</a:t>
                      </a:r>
                    </a:p>
                    <a:p>
                      <a:r>
                        <a:rPr lang="en-GB" sz="1600" baseline="0" dirty="0" smtClean="0"/>
                        <a:t>Thank you and I look forward to talking to you soon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17" y="2464311"/>
            <a:ext cx="3790091" cy="379009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5597" y="5885070"/>
            <a:ext cx="3285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solidFill>
                  <a:srgbClr val="0070C0"/>
                </a:solidFill>
              </a:rPr>
              <a:t>Opening </a:t>
            </a:r>
            <a:r>
              <a:rPr lang="en-US" b="1">
                <a:solidFill>
                  <a:srgbClr val="0070C0"/>
                </a:solidFill>
              </a:rPr>
              <a:t>&amp; </a:t>
            </a:r>
            <a:r>
              <a:rPr lang="en-US" b="1" smtClean="0">
                <a:solidFill>
                  <a:srgbClr val="0070C0"/>
                </a:solidFill>
              </a:rPr>
              <a:t>closing </a:t>
            </a:r>
            <a:r>
              <a:rPr lang="en-US" b="1">
                <a:solidFill>
                  <a:srgbClr val="0070C0"/>
                </a:solidFill>
              </a:rPr>
              <a:t>conversations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50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54908" y="537538"/>
            <a:ext cx="10836875" cy="60909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smtClean="0"/>
              <a:t>Training Session 2</a:t>
            </a:r>
            <a:endParaRPr lang="en-US" sz="400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5" y="1475675"/>
            <a:ext cx="10791467" cy="467733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049735" y="1443299"/>
            <a:ext cx="4194410" cy="3181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Conversational </a:t>
            </a:r>
            <a:r>
              <a:rPr lang="en-US" sz="2800" b="1" smtClean="0">
                <a:solidFill>
                  <a:schemeClr val="bg1"/>
                </a:solidFill>
              </a:rPr>
              <a:t>Discourse Markers</a:t>
            </a:r>
            <a:endParaRPr lang="en-US" sz="2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6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54908" y="537538"/>
            <a:ext cx="10836875" cy="60909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smtClean="0"/>
              <a:t>Training Session </a:t>
            </a:r>
            <a:r>
              <a:rPr lang="en-US" sz="4000" b="1"/>
              <a:t>2</a:t>
            </a:r>
            <a:r>
              <a:rPr lang="en-US" sz="4000" b="1" smtClean="0"/>
              <a:t>; </a:t>
            </a:r>
            <a:r>
              <a:rPr lang="en-US" sz="3200" b="1" smtClean="0">
                <a:solidFill>
                  <a:srgbClr val="0070C0"/>
                </a:solidFill>
              </a:rPr>
              <a:t>Input</a:t>
            </a:r>
            <a:endParaRPr lang="en-US" sz="32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4000" smtClean="0"/>
          </a:p>
        </p:txBody>
      </p:sp>
      <p:sp>
        <p:nvSpPr>
          <p:cNvPr id="7" name="Rectangle 6"/>
          <p:cNvSpPr/>
          <p:nvPr/>
        </p:nvSpPr>
        <p:spPr>
          <a:xfrm>
            <a:off x="654908" y="1214342"/>
            <a:ext cx="109655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>
                <a:solidFill>
                  <a:srgbClr val="222222"/>
                </a:solidFill>
                <a:latin typeface="arial" charset="0"/>
              </a:rPr>
              <a:t>Words 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and phrases used in </a:t>
            </a:r>
            <a:r>
              <a:rPr lang="en-US" b="1" dirty="0">
                <a:solidFill>
                  <a:srgbClr val="222222"/>
                </a:solidFill>
                <a:latin typeface="arial" charset="0"/>
              </a:rPr>
              <a:t>speaking 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and writing to’ signpost' </a:t>
            </a:r>
            <a:r>
              <a:rPr lang="en-US" b="1" dirty="0" smtClean="0">
                <a:solidFill>
                  <a:srgbClr val="222222"/>
                </a:solidFill>
                <a:latin typeface="arial" charset="0"/>
              </a:rPr>
              <a:t>discourse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222222"/>
                </a:solidFill>
                <a:latin typeface="arial" charset="0"/>
              </a:rPr>
              <a:t>Shows turns, joining ideas together, </a:t>
            </a:r>
            <a:r>
              <a:rPr lang="en-US" dirty="0" smtClean="0">
                <a:solidFill>
                  <a:srgbClr val="222222"/>
                </a:solidFill>
                <a:latin typeface="arial" charset="0"/>
              </a:rPr>
              <a:t>attitude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, and generally </a:t>
            </a:r>
            <a:r>
              <a:rPr lang="en-US" dirty="0" smtClean="0">
                <a:solidFill>
                  <a:srgbClr val="222222"/>
                </a:solidFill>
                <a:latin typeface="arial" charset="0"/>
              </a:rPr>
              <a:t>how we control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 </a:t>
            </a:r>
            <a:r>
              <a:rPr lang="en-US" b="1" dirty="0">
                <a:solidFill>
                  <a:srgbClr val="222222"/>
                </a:solidFill>
                <a:latin typeface="arial" charset="0"/>
              </a:rPr>
              <a:t>communication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t="14239" b="22294"/>
          <a:stretch/>
        </p:blipFill>
        <p:spPr>
          <a:xfrm>
            <a:off x="3886602" y="4224642"/>
            <a:ext cx="4687260" cy="17797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878944" y="5967709"/>
            <a:ext cx="451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Conversational Discourse Markers</a:t>
            </a:r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8396463" y="2405869"/>
            <a:ext cx="3419513" cy="35618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mtClean="0">
                <a:solidFill>
                  <a:schemeClr val="bg1"/>
                </a:solidFill>
              </a:rPr>
              <a:t>Showing attitude</a:t>
            </a:r>
          </a:p>
          <a:p>
            <a:pPr algn="ctr"/>
            <a:endParaRPr lang="en-GB" b="1" smtClean="0">
              <a:solidFill>
                <a:schemeClr val="bg1"/>
              </a:solidFill>
            </a:endParaRPr>
          </a:p>
          <a:p>
            <a:pPr fontAlgn="base"/>
            <a:r>
              <a:rPr lang="en-US" sz="1600" b="1"/>
              <a:t>Disagreeing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/>
              <a:t>However</a:t>
            </a:r>
            <a:r>
              <a:rPr lang="mr-IN" sz="1400"/>
              <a:t>…………………</a:t>
            </a:r>
            <a:endParaRPr lang="en-GB" sz="1400"/>
          </a:p>
          <a:p>
            <a:pPr marL="285750" indent="-285750">
              <a:buFont typeface="Arial" charset="0"/>
              <a:buChar char="•"/>
            </a:pPr>
            <a:r>
              <a:rPr lang="en-GB" sz="1400"/>
              <a:t>In fact</a:t>
            </a:r>
            <a:r>
              <a:rPr lang="mr-IN" sz="1400"/>
              <a:t>…………………</a:t>
            </a:r>
            <a:r>
              <a:rPr lang="en-GB" sz="1400"/>
              <a:t>.</a:t>
            </a:r>
            <a:r>
              <a:rPr lang="mr-IN" sz="1400"/>
              <a:t>…</a:t>
            </a:r>
            <a:r>
              <a:rPr lang="en-GB" sz="1400"/>
              <a:t>.</a:t>
            </a:r>
          </a:p>
          <a:p>
            <a:endParaRPr lang="en-GB" sz="1600"/>
          </a:p>
          <a:p>
            <a:r>
              <a:rPr lang="en-GB" sz="1600" b="1"/>
              <a:t>Agreeing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/>
              <a:t>I’d have to agree</a:t>
            </a:r>
            <a:r>
              <a:rPr lang="mr-IN" sz="1400"/>
              <a:t>……</a:t>
            </a:r>
            <a:endParaRPr lang="en-GB" sz="1400"/>
          </a:p>
          <a:p>
            <a:pPr marL="285750" indent="-285750">
              <a:buFont typeface="Arial" charset="0"/>
              <a:buChar char="•"/>
            </a:pPr>
            <a:r>
              <a:rPr lang="en-GB" sz="1400"/>
              <a:t>Absolutely</a:t>
            </a:r>
            <a:r>
              <a:rPr lang="mr-IN" sz="1400"/>
              <a:t>……………</a:t>
            </a:r>
            <a:r>
              <a:rPr lang="en-GB" sz="1400"/>
              <a:t>.</a:t>
            </a:r>
          </a:p>
          <a:p>
            <a:pPr algn="ctr"/>
            <a:endParaRPr lang="en-GB" sz="120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10448" y="2405869"/>
            <a:ext cx="3653552" cy="356313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schemeClr val="bg1"/>
                </a:solidFill>
              </a:rPr>
              <a:t> </a:t>
            </a:r>
            <a:r>
              <a:rPr lang="en-GB" sz="2400" b="1">
                <a:solidFill>
                  <a:schemeClr val="bg1"/>
                </a:solidFill>
              </a:rPr>
              <a:t>T</a:t>
            </a:r>
            <a:r>
              <a:rPr lang="en-GB" sz="2400" b="1" smtClean="0">
                <a:solidFill>
                  <a:schemeClr val="bg1"/>
                </a:solidFill>
              </a:rPr>
              <a:t>urn-taking</a:t>
            </a:r>
          </a:p>
          <a:p>
            <a:endParaRPr lang="en-GB" sz="1400" smtClean="0"/>
          </a:p>
          <a:p>
            <a:r>
              <a:rPr lang="en-GB" sz="1600" b="1" smtClean="0"/>
              <a:t>Changing Direction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 smtClean="0"/>
              <a:t>By </a:t>
            </a:r>
            <a:r>
              <a:rPr lang="en-GB" sz="1400"/>
              <a:t>the way</a:t>
            </a:r>
            <a:r>
              <a:rPr lang="mr-IN" sz="1400"/>
              <a:t>………</a:t>
            </a:r>
            <a:r>
              <a:rPr lang="en-GB" sz="1400"/>
              <a:t>..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/>
              <a:t>As I was saying</a:t>
            </a:r>
            <a:r>
              <a:rPr lang="mr-IN" sz="1400"/>
              <a:t>…</a:t>
            </a:r>
            <a:r>
              <a:rPr lang="en-GB" sz="140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/>
              <a:t>Anyway</a:t>
            </a:r>
            <a:r>
              <a:rPr lang="mr-IN" sz="1400"/>
              <a:t>……………</a:t>
            </a:r>
            <a:r>
              <a:rPr lang="en-GB" sz="1400" smtClean="0"/>
              <a:t>.</a:t>
            </a:r>
          </a:p>
          <a:p>
            <a:endParaRPr lang="en-GB" sz="1400"/>
          </a:p>
          <a:p>
            <a:r>
              <a:rPr lang="en-GB" sz="1600" b="1" smtClean="0"/>
              <a:t>Changing Topic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 smtClean="0"/>
              <a:t>On a different note</a:t>
            </a:r>
            <a:r>
              <a:rPr lang="mr-IN" sz="1400" smtClean="0"/>
              <a:t>……</a:t>
            </a:r>
            <a:endParaRPr lang="en-GB" sz="1400" smtClean="0"/>
          </a:p>
          <a:p>
            <a:pPr marL="285750" indent="-285750">
              <a:buFont typeface="Arial" charset="0"/>
              <a:buChar char="•"/>
            </a:pPr>
            <a:r>
              <a:rPr lang="en-GB" sz="1400" smtClean="0"/>
              <a:t>While we are on the subject..</a:t>
            </a:r>
            <a:endParaRPr lang="en-GB" sz="1400"/>
          </a:p>
          <a:p>
            <a:pPr algn="ctr"/>
            <a:endParaRPr lang="en-GB" sz="1400" smtClean="0">
              <a:solidFill>
                <a:schemeClr val="bg1"/>
              </a:solidFill>
            </a:endParaRPr>
          </a:p>
          <a:p>
            <a:pPr algn="ctr"/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572000" y="1928385"/>
            <a:ext cx="3035300" cy="192689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mtClean="0"/>
              <a:t>Joining ideas</a:t>
            </a:r>
          </a:p>
          <a:p>
            <a:pPr algn="ctr"/>
            <a:endParaRPr lang="en-GB" sz="1400"/>
          </a:p>
          <a:p>
            <a:pPr marL="285750" indent="-285750">
              <a:buFont typeface="Arial" charset="0"/>
              <a:buChar char="•"/>
            </a:pPr>
            <a:r>
              <a:rPr lang="en-GB" sz="1400"/>
              <a:t>And</a:t>
            </a:r>
            <a:r>
              <a:rPr lang="mr-IN" sz="1400"/>
              <a:t>……………</a:t>
            </a:r>
            <a:r>
              <a:rPr lang="en-GB" sz="1400"/>
              <a:t>..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/>
              <a:t>Also</a:t>
            </a:r>
            <a:r>
              <a:rPr lang="mr-IN" sz="1400"/>
              <a:t>……………</a:t>
            </a:r>
            <a:r>
              <a:rPr lang="en-GB" sz="1400"/>
              <a:t>.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/>
              <a:t>And then</a:t>
            </a:r>
            <a:r>
              <a:rPr lang="mr-IN" sz="1400"/>
              <a:t>……</a:t>
            </a:r>
            <a:r>
              <a:rPr lang="en-GB" sz="1400"/>
              <a:t>..</a:t>
            </a:r>
          </a:p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18121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54908" y="537538"/>
            <a:ext cx="10836875" cy="60909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smtClean="0"/>
              <a:t>Training Session </a:t>
            </a:r>
            <a:r>
              <a:rPr lang="en-US" sz="4000" b="1"/>
              <a:t>2</a:t>
            </a:r>
            <a:r>
              <a:rPr lang="en-US" sz="4000" b="1" smtClean="0"/>
              <a:t>; </a:t>
            </a:r>
            <a:r>
              <a:rPr lang="en-US" sz="3200" b="1" smtClean="0">
                <a:solidFill>
                  <a:srgbClr val="0070C0"/>
                </a:solidFill>
              </a:rPr>
              <a:t>Practice</a:t>
            </a:r>
            <a:endParaRPr lang="en-US" sz="32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4000" smtClean="0"/>
          </a:p>
        </p:txBody>
      </p:sp>
      <p:sp>
        <p:nvSpPr>
          <p:cNvPr id="10" name="TextBox 9"/>
          <p:cNvSpPr txBox="1"/>
          <p:nvPr/>
        </p:nvSpPr>
        <p:spPr>
          <a:xfrm>
            <a:off x="654907" y="1343817"/>
            <a:ext cx="108368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000" dirty="0" smtClean="0"/>
              <a:t>We will use a topic card from </a:t>
            </a:r>
            <a:r>
              <a:rPr lang="en-GB" sz="2400" b="1" dirty="0" smtClean="0"/>
              <a:t>IELTS speaking test part 3 </a:t>
            </a:r>
            <a:r>
              <a:rPr lang="en-GB" sz="2000" dirty="0" smtClean="0"/>
              <a:t>Topic; </a:t>
            </a:r>
            <a:r>
              <a:rPr lang="en-GB" sz="2400" b="1" dirty="0" smtClean="0"/>
              <a:t>Life experience</a:t>
            </a:r>
          </a:p>
          <a:p>
            <a:pPr marL="285750" indent="-285750">
              <a:buFont typeface="Arial" charset="0"/>
              <a:buChar char="•"/>
            </a:pPr>
            <a:r>
              <a:rPr lang="en-GB" sz="1400" dirty="0" smtClean="0"/>
              <a:t>Work in group of four; </a:t>
            </a:r>
            <a:r>
              <a:rPr lang="en-GB" b="1" dirty="0" smtClean="0"/>
              <a:t>Two students; </a:t>
            </a:r>
            <a:r>
              <a:rPr lang="en-GB" sz="1400" dirty="0" smtClean="0"/>
              <a:t>Complete the task; </a:t>
            </a:r>
            <a:r>
              <a:rPr lang="en-GB" b="1" dirty="0" smtClean="0"/>
              <a:t>Two teachers</a:t>
            </a:r>
            <a:r>
              <a:rPr lang="en-GB" sz="1400" dirty="0" smtClean="0"/>
              <a:t>; Listen and note down discourse markers used</a:t>
            </a:r>
          </a:p>
          <a:p>
            <a:pPr marL="285750" indent="-285750">
              <a:buFont typeface="Arial" charset="0"/>
              <a:buChar char="•"/>
            </a:pPr>
            <a:endParaRPr lang="en-GB" dirty="0"/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Do you agree that we learn best from our mistakes?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What’s the best way to gain experience in life?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Can we gain life experience from books and movies?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/>
              <a:t>Which is more important, experience or potential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3294462" y="5928761"/>
            <a:ext cx="45175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Conversational Discourse Markers</a:t>
            </a:r>
            <a:endParaRPr lang="en-US" sz="240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4199" b="30051"/>
          <a:stretch/>
        </p:blipFill>
        <p:spPr>
          <a:xfrm>
            <a:off x="3998705" y="4367604"/>
            <a:ext cx="3109032" cy="164549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07448" y="4221108"/>
            <a:ext cx="3086100" cy="19384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smtClean="0">
                <a:solidFill>
                  <a:schemeClr val="bg1"/>
                </a:solidFill>
              </a:rPr>
              <a:t> </a:t>
            </a:r>
            <a:r>
              <a:rPr lang="en-GB" sz="2400" b="1">
                <a:solidFill>
                  <a:schemeClr val="bg1"/>
                </a:solidFill>
              </a:rPr>
              <a:t>T</a:t>
            </a:r>
            <a:r>
              <a:rPr lang="en-GB" sz="2400" b="1" smtClean="0">
                <a:solidFill>
                  <a:schemeClr val="bg1"/>
                </a:solidFill>
              </a:rPr>
              <a:t>urn-taking</a:t>
            </a:r>
          </a:p>
          <a:p>
            <a:endParaRPr lang="en-GB" sz="1400" smtClean="0"/>
          </a:p>
          <a:p>
            <a:pPr algn="ctr"/>
            <a:r>
              <a:rPr lang="en-GB" sz="1600" b="1" smtClean="0"/>
              <a:t>Changing Direction</a:t>
            </a:r>
            <a:endParaRPr lang="en-GB" sz="1400"/>
          </a:p>
          <a:p>
            <a:pPr algn="ctr"/>
            <a:r>
              <a:rPr lang="en-GB" sz="1600" b="1" smtClean="0"/>
              <a:t>Changing Topic</a:t>
            </a:r>
          </a:p>
          <a:p>
            <a:pPr algn="ctr"/>
            <a:endParaRPr lang="en-GB" sz="1400" smtClean="0">
              <a:solidFill>
                <a:schemeClr val="bg1"/>
              </a:solidFill>
            </a:endParaRPr>
          </a:p>
          <a:p>
            <a:pPr algn="ctr"/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678367" y="3607916"/>
            <a:ext cx="3749708" cy="878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mtClean="0"/>
              <a:t>Joining ideas</a:t>
            </a:r>
          </a:p>
          <a:p>
            <a:pPr algn="ctr"/>
            <a:endParaRPr lang="en-GB" sz="1400" dirty="0"/>
          </a:p>
        </p:txBody>
      </p:sp>
      <p:sp>
        <p:nvSpPr>
          <p:cNvPr id="17" name="Oval 16"/>
          <p:cNvSpPr/>
          <p:nvPr/>
        </p:nvSpPr>
        <p:spPr>
          <a:xfrm>
            <a:off x="7428075" y="4167785"/>
            <a:ext cx="3437729" cy="19918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mtClean="0">
                <a:solidFill>
                  <a:schemeClr val="bg1"/>
                </a:solidFill>
              </a:rPr>
              <a:t>Showing attitude</a:t>
            </a:r>
          </a:p>
          <a:p>
            <a:pPr algn="ctr"/>
            <a:endParaRPr lang="en-GB" b="1" smtClean="0">
              <a:solidFill>
                <a:schemeClr val="bg1"/>
              </a:solidFill>
            </a:endParaRPr>
          </a:p>
          <a:p>
            <a:pPr algn="ctr" fontAlgn="base"/>
            <a:r>
              <a:rPr lang="en-US" sz="1600" b="1" smtClean="0"/>
              <a:t>Disagreeing</a:t>
            </a:r>
            <a:endParaRPr lang="en-GB" sz="1600"/>
          </a:p>
          <a:p>
            <a:pPr algn="ctr"/>
            <a:r>
              <a:rPr lang="en-GB" sz="1600" b="1"/>
              <a:t>Agreeing</a:t>
            </a:r>
          </a:p>
          <a:p>
            <a:pPr algn="ctr"/>
            <a:endParaRPr lang="en-GB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54908" y="537538"/>
            <a:ext cx="10836875" cy="60909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smtClean="0"/>
              <a:t>Training Session </a:t>
            </a:r>
            <a:r>
              <a:rPr lang="en-US" sz="4000" b="1"/>
              <a:t>2</a:t>
            </a:r>
            <a:r>
              <a:rPr lang="en-US" sz="4000" b="1" smtClean="0"/>
              <a:t>; </a:t>
            </a:r>
            <a:r>
              <a:rPr lang="en-US" sz="3200" b="1" smtClean="0">
                <a:solidFill>
                  <a:srgbClr val="0070C0"/>
                </a:solidFill>
              </a:rPr>
              <a:t>Feedback</a:t>
            </a:r>
            <a:endParaRPr lang="en-US" sz="32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400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5875" y="2587321"/>
            <a:ext cx="3216344" cy="32163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34622" y="1326498"/>
            <a:ext cx="2313776" cy="15541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54909" y="5488963"/>
            <a:ext cx="110705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70C0"/>
                </a:solidFill>
              </a:rPr>
              <a:t>Hearing or picking up on discourse markers and the meaning is a critical part of speaking and helps one become a good conversationalist.</a:t>
            </a:r>
            <a:endParaRPr lang="en-US" sz="240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38801" y="1755461"/>
            <a:ext cx="1305417" cy="376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Well</a:t>
            </a:r>
            <a:r>
              <a:rPr lang="mr-IN" smtClean="0"/>
              <a:t>…</a:t>
            </a:r>
            <a:r>
              <a:rPr lang="en-GB" smtClean="0"/>
              <a:t>.</a:t>
            </a:r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81146" y="2696425"/>
            <a:ext cx="1789074" cy="13814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93" y="1432633"/>
            <a:ext cx="2237094" cy="15871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988" y="3060934"/>
            <a:ext cx="2161343" cy="15171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50575" y="1857388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As I was saying..</a:t>
            </a:r>
          </a:p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9044076" y="3435554"/>
            <a:ext cx="1013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mtClean="0"/>
              <a:t>Anyway..</a:t>
            </a:r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4241800" y="3060549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So</a:t>
            </a:r>
            <a:r>
              <a:rPr lang="mr-IN" smtClean="0"/>
              <a:t>…</a:t>
            </a:r>
            <a:r>
              <a:rPr lang="en-GB" smtClean="0"/>
              <a:t>..</a:t>
            </a:r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28" y="2291572"/>
            <a:ext cx="3288172" cy="2188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1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54908" y="537538"/>
            <a:ext cx="10836875" cy="60909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smtClean="0"/>
              <a:t>Training Session 3</a:t>
            </a:r>
            <a:endParaRPr lang="en-US" sz="4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5" y="1475675"/>
            <a:ext cx="10791467" cy="467733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464190" y="1475674"/>
            <a:ext cx="3365500" cy="3181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Repair strategies</a:t>
            </a:r>
          </a:p>
        </p:txBody>
      </p:sp>
    </p:spTree>
    <p:extLst>
      <p:ext uri="{BB962C8B-B14F-4D97-AF65-F5344CB8AC3E}">
        <p14:creationId xmlns:p14="http://schemas.microsoft.com/office/powerpoint/2010/main" val="153461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54908" y="537538"/>
            <a:ext cx="10836875" cy="60909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smtClean="0"/>
              <a:t>Training Session 3; </a:t>
            </a:r>
            <a:r>
              <a:rPr lang="en-US" sz="3200" b="1" dirty="0" smtClean="0">
                <a:solidFill>
                  <a:srgbClr val="0070C0"/>
                </a:solidFill>
              </a:rPr>
              <a:t>Discussion</a:t>
            </a:r>
            <a:endParaRPr lang="en-US" sz="32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endParaRPr lang="en-US" sz="32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40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658218" y="2257036"/>
            <a:ext cx="7422292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Write down mistakes;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Y</a:t>
            </a:r>
            <a:r>
              <a:rPr lang="en-GB" dirty="0" smtClean="0"/>
              <a:t>ou know you make when speaking in English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You know your students make when speaking English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 smtClean="0"/>
              <a:t>You have heard others making 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r>
              <a:rPr lang="en-GB" sz="2000" b="1" dirty="0" smtClean="0"/>
              <a:t>Are these in;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 smtClean="0"/>
              <a:t>Pronunciation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 smtClean="0"/>
              <a:t>Grammar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/>
              <a:t>V</a:t>
            </a:r>
            <a:r>
              <a:rPr lang="en-GB" dirty="0" smtClean="0"/>
              <a:t>ocabulary</a:t>
            </a:r>
          </a:p>
          <a:p>
            <a:pPr marL="342900" indent="-342900">
              <a:buFont typeface="Arial" charset="0"/>
              <a:buChar char="•"/>
            </a:pPr>
            <a:r>
              <a:rPr lang="en-GB" dirty="0" smtClean="0"/>
              <a:t>Comprehension</a:t>
            </a:r>
          </a:p>
          <a:p>
            <a:pPr marL="342900" indent="-342900">
              <a:buFont typeface="Arial" charset="0"/>
              <a:buChar char="•"/>
            </a:pPr>
            <a:endParaRPr lang="en-GB" dirty="0"/>
          </a:p>
          <a:p>
            <a:pPr marL="342900" indent="-342900">
              <a:buFont typeface="Arial" charset="0"/>
              <a:buChar char="•"/>
            </a:pPr>
            <a:endParaRPr lang="en-GB" dirty="0" smtClean="0"/>
          </a:p>
          <a:p>
            <a:r>
              <a:rPr lang="en-GB" sz="2000" dirty="0" smtClean="0"/>
              <a:t>Discuss ways you overcome these mistakes in small groups</a:t>
            </a:r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7700" y="1409700"/>
            <a:ext cx="3036893" cy="47591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4908" y="1176724"/>
            <a:ext cx="10836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Repair strategies; </a:t>
            </a:r>
            <a:r>
              <a:rPr lang="en-GB" dirty="0" smtClean="0"/>
              <a:t>Overcoming communication breakdowns</a:t>
            </a:r>
          </a:p>
        </p:txBody>
      </p:sp>
    </p:spTree>
    <p:extLst>
      <p:ext uri="{BB962C8B-B14F-4D97-AF65-F5344CB8AC3E}">
        <p14:creationId xmlns:p14="http://schemas.microsoft.com/office/powerpoint/2010/main" val="132245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825500" y="342900"/>
            <a:ext cx="10647406" cy="4711700"/>
          </a:xfrm>
        </p:spPr>
        <p:txBody>
          <a:bodyPr>
            <a:normAutofit fontScale="90000"/>
          </a:bodyPr>
          <a:lstStyle/>
          <a:p>
            <a:pPr algn="l"/>
            <a:r>
              <a:rPr lang="en-GB" sz="7200" b="1" dirty="0" smtClean="0"/>
              <a:t>Do you have</a:t>
            </a:r>
            <a:r>
              <a:rPr lang="mr-IN" sz="7200" b="1" dirty="0" smtClean="0"/>
              <a:t>…</a:t>
            </a:r>
            <a:r>
              <a:rPr lang="en-GB" sz="7200" b="1" dirty="0" smtClean="0"/>
              <a:t>.</a:t>
            </a:r>
            <a:r>
              <a:rPr lang="en-GB" sz="4400" dirty="0" smtClean="0"/>
              <a:t/>
            </a:r>
            <a:br>
              <a:rPr lang="en-GB" sz="4400" dirty="0" smtClean="0"/>
            </a:br>
            <a:r>
              <a:rPr lang="en-GB" sz="4400" dirty="0"/>
              <a:t/>
            </a:r>
            <a:br>
              <a:rPr lang="en-GB" sz="4400" dirty="0"/>
            </a:br>
            <a:r>
              <a:rPr lang="en-GB" sz="4400" dirty="0" smtClean="0"/>
              <a:t>		Pen</a:t>
            </a:r>
            <a:br>
              <a:rPr lang="en-GB" sz="4400" dirty="0" smtClean="0"/>
            </a:br>
            <a:r>
              <a:rPr lang="en-GB" sz="4400" dirty="0" smtClean="0"/>
              <a:t>			</a:t>
            </a:r>
            <a:br>
              <a:rPr lang="en-GB" sz="4400" dirty="0" smtClean="0"/>
            </a:br>
            <a:r>
              <a:rPr lang="en-GB" sz="4400" dirty="0" smtClean="0"/>
              <a:t>		Paper		</a:t>
            </a:r>
            <a:br>
              <a:rPr lang="en-GB" sz="4400" dirty="0" smtClean="0"/>
            </a:br>
            <a:r>
              <a:rPr lang="en-GB" sz="4400" dirty="0"/>
              <a:t/>
            </a:r>
            <a:br>
              <a:rPr lang="en-GB" sz="4400" dirty="0"/>
            </a:br>
            <a:r>
              <a:rPr lang="en-GB" sz="4400" dirty="0" smtClean="0"/>
              <a:t/>
            </a:r>
            <a:br>
              <a:rPr lang="en-GB" sz="4400" dirty="0" smtClean="0"/>
            </a:br>
            <a:endParaRPr lang="en-GB" sz="20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56" y="1884141"/>
            <a:ext cx="3875044" cy="257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54908" y="537538"/>
            <a:ext cx="10836875" cy="60909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dirty="0" smtClean="0"/>
              <a:t>Training Session 3; </a:t>
            </a:r>
            <a:r>
              <a:rPr lang="en-US" sz="3200" b="1" dirty="0" smtClean="0">
                <a:solidFill>
                  <a:srgbClr val="0070C0"/>
                </a:solidFill>
              </a:rPr>
              <a:t>Input </a:t>
            </a:r>
            <a:endParaRPr lang="en-US" sz="3200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endParaRPr lang="en-US" sz="32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40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654908" y="1176724"/>
            <a:ext cx="10836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/>
              <a:t>Repair strategies</a:t>
            </a:r>
          </a:p>
          <a:p>
            <a:pPr algn="ctr"/>
            <a:r>
              <a:rPr lang="en-GB" dirty="0" smtClean="0"/>
              <a:t>Overcoming communication breakdowns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671" y="3423557"/>
            <a:ext cx="3859683" cy="27482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14578" y="5905330"/>
            <a:ext cx="17770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Repair strategies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654907" y="4680277"/>
            <a:ext cx="41964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Circumlocution </a:t>
            </a:r>
          </a:p>
          <a:p>
            <a:r>
              <a:rPr lang="en-GB" dirty="0"/>
              <a:t>T</a:t>
            </a:r>
            <a:r>
              <a:rPr lang="en-GB" dirty="0" smtClean="0"/>
              <a:t>alking </a:t>
            </a:r>
            <a:r>
              <a:rPr lang="en-GB" dirty="0"/>
              <a:t>around </a:t>
            </a:r>
            <a:r>
              <a:rPr lang="en-GB" dirty="0" smtClean="0"/>
              <a:t>something when you don’t remember the word</a:t>
            </a:r>
          </a:p>
          <a:p>
            <a:r>
              <a:rPr lang="en-GB" i="1" dirty="0" smtClean="0"/>
              <a:t>It’s a </a:t>
            </a:r>
            <a:r>
              <a:rPr lang="en-GB" b="1" i="1" dirty="0" smtClean="0"/>
              <a:t>person</a:t>
            </a:r>
            <a:r>
              <a:rPr lang="en-GB" i="1" dirty="0" smtClean="0"/>
              <a:t> who works for the people</a:t>
            </a:r>
            <a:r>
              <a:rPr lang="mr-IN" i="1" dirty="0" smtClean="0"/>
              <a:t>…</a:t>
            </a:r>
            <a:endParaRPr lang="en-GB" i="1" dirty="0" smtClean="0"/>
          </a:p>
          <a:p>
            <a:r>
              <a:rPr lang="en-GB" i="1" dirty="0" smtClean="0"/>
              <a:t>It’s someone</a:t>
            </a:r>
            <a:r>
              <a:rPr lang="en-GB" i="1" dirty="0"/>
              <a:t> </a:t>
            </a:r>
            <a:r>
              <a:rPr lang="en-GB" i="1" dirty="0" smtClean="0"/>
              <a:t>who is generally </a:t>
            </a:r>
            <a:r>
              <a:rPr lang="en-GB" b="1" i="1" dirty="0" smtClean="0"/>
              <a:t>elected</a:t>
            </a:r>
            <a:r>
              <a:rPr lang="mr-IN" i="1" dirty="0" smtClean="0"/>
              <a:t>…</a:t>
            </a:r>
            <a:r>
              <a:rPr lang="en-GB" i="1" dirty="0" smtClean="0"/>
              <a:t>.</a:t>
            </a:r>
            <a:endParaRPr lang="en-GB" i="1" dirty="0"/>
          </a:p>
        </p:txBody>
      </p:sp>
      <p:sp>
        <p:nvSpPr>
          <p:cNvPr id="7" name="Rectangle 6"/>
          <p:cNvSpPr/>
          <p:nvPr/>
        </p:nvSpPr>
        <p:spPr>
          <a:xfrm>
            <a:off x="654908" y="2217407"/>
            <a:ext cx="41964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Confirmation checks</a:t>
            </a:r>
          </a:p>
          <a:p>
            <a:r>
              <a:rPr lang="en-GB" dirty="0" smtClean="0"/>
              <a:t>Confirming </a:t>
            </a:r>
            <a:r>
              <a:rPr lang="en-GB" dirty="0"/>
              <a:t>the other person </a:t>
            </a:r>
            <a:r>
              <a:rPr lang="en-GB" dirty="0" smtClean="0"/>
              <a:t>understands;</a:t>
            </a:r>
          </a:p>
          <a:p>
            <a:r>
              <a:rPr lang="en-GB" i="1" dirty="0" smtClean="0"/>
              <a:t>‘So, you want to meet </a:t>
            </a:r>
            <a:r>
              <a:rPr lang="en-GB" b="1" i="1" dirty="0" smtClean="0"/>
              <a:t>outside</a:t>
            </a:r>
            <a:r>
              <a:rPr lang="en-GB" i="1" dirty="0" smtClean="0"/>
              <a:t> the station?’ ‘Did you say outside the </a:t>
            </a:r>
            <a:r>
              <a:rPr lang="en-GB" b="1" i="1" dirty="0" smtClean="0"/>
              <a:t>station</a:t>
            </a:r>
            <a:r>
              <a:rPr lang="en-GB" i="1" dirty="0" smtClean="0"/>
              <a:t>?</a:t>
            </a:r>
            <a:endParaRPr lang="en-GB" i="1" dirty="0"/>
          </a:p>
        </p:txBody>
      </p:sp>
      <p:sp>
        <p:nvSpPr>
          <p:cNvPr id="8" name="Rectangle 7"/>
          <p:cNvSpPr/>
          <p:nvPr/>
        </p:nvSpPr>
        <p:spPr>
          <a:xfrm>
            <a:off x="5968765" y="2151075"/>
            <a:ext cx="549673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 smtClean="0"/>
              <a:t>Self-repair</a:t>
            </a:r>
          </a:p>
          <a:p>
            <a:pPr algn="r"/>
            <a:r>
              <a:rPr lang="en-GB" dirty="0"/>
              <a:t>C</a:t>
            </a:r>
            <a:r>
              <a:rPr lang="en-GB" dirty="0" smtClean="0"/>
              <a:t>orrecting yourself</a:t>
            </a:r>
          </a:p>
          <a:p>
            <a:pPr algn="r"/>
            <a:r>
              <a:rPr lang="en-GB" i="1" dirty="0" smtClean="0"/>
              <a:t>“He go to the shops, I mean went to the shop”</a:t>
            </a:r>
          </a:p>
          <a:p>
            <a:pPr algn="r"/>
            <a:r>
              <a:rPr lang="en-GB" i="1" dirty="0" smtClean="0"/>
              <a:t>”Every students like the teacher”</a:t>
            </a:r>
          </a:p>
          <a:p>
            <a:pPr algn="r"/>
            <a:r>
              <a:rPr lang="en-GB" i="1" dirty="0"/>
              <a:t>”Every </a:t>
            </a:r>
            <a:r>
              <a:rPr lang="en-GB" i="1" dirty="0" smtClean="0"/>
              <a:t>student </a:t>
            </a:r>
            <a:r>
              <a:rPr lang="en-GB" i="1" dirty="0" err="1" smtClean="0"/>
              <a:t>like</a:t>
            </a:r>
            <a:r>
              <a:rPr lang="en-GB" b="1" i="1" dirty="0" err="1" smtClean="0"/>
              <a:t>S</a:t>
            </a:r>
            <a:r>
              <a:rPr lang="en-GB" i="1" dirty="0" smtClean="0"/>
              <a:t> </a:t>
            </a:r>
            <a:r>
              <a:rPr lang="en-GB" i="1" dirty="0"/>
              <a:t>the teacher</a:t>
            </a:r>
            <a:r>
              <a:rPr lang="en-GB" i="1" dirty="0" smtClean="0"/>
              <a:t>”</a:t>
            </a:r>
            <a:endParaRPr lang="en-GB" i="1" dirty="0"/>
          </a:p>
        </p:txBody>
      </p:sp>
      <p:sp>
        <p:nvSpPr>
          <p:cNvPr id="9" name="Rectangle 8"/>
          <p:cNvSpPr/>
          <p:nvPr/>
        </p:nvSpPr>
        <p:spPr>
          <a:xfrm>
            <a:off x="8261342" y="4612668"/>
            <a:ext cx="311655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b="1" dirty="0" smtClean="0"/>
              <a:t>Reformulation </a:t>
            </a:r>
          </a:p>
          <a:p>
            <a:r>
              <a:rPr lang="en-GB" dirty="0" smtClean="0"/>
              <a:t>Saying </a:t>
            </a:r>
            <a:r>
              <a:rPr lang="en-GB" dirty="0"/>
              <a:t>something another </a:t>
            </a:r>
            <a:r>
              <a:rPr lang="en-GB" dirty="0" smtClean="0"/>
              <a:t>way</a:t>
            </a:r>
          </a:p>
          <a:p>
            <a:r>
              <a:rPr lang="en-GB" i="1" dirty="0"/>
              <a:t>In other words</a:t>
            </a:r>
            <a:r>
              <a:rPr lang="mr-IN" i="1" dirty="0"/>
              <a:t>……</a:t>
            </a:r>
            <a:r>
              <a:rPr lang="en-GB" i="1" dirty="0"/>
              <a:t>..</a:t>
            </a:r>
          </a:p>
          <a:p>
            <a:r>
              <a:rPr lang="en-GB" i="1" dirty="0"/>
              <a:t>Strictly speaking</a:t>
            </a:r>
            <a:r>
              <a:rPr lang="mr-IN" i="1" dirty="0"/>
              <a:t>…</a:t>
            </a:r>
            <a:r>
              <a:rPr lang="en-GB" i="1" dirty="0"/>
              <a:t>..</a:t>
            </a:r>
          </a:p>
          <a:p>
            <a:r>
              <a:rPr lang="en-GB" i="1" dirty="0"/>
              <a:t>What I mean is</a:t>
            </a:r>
            <a:r>
              <a:rPr lang="mr-IN" i="1" dirty="0"/>
              <a:t>……</a:t>
            </a:r>
            <a:r>
              <a:rPr lang="en-GB" i="1" dirty="0"/>
              <a:t>.</a:t>
            </a:r>
          </a:p>
          <a:p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002229" y="3535089"/>
            <a:ext cx="2175337" cy="195474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249630" y="4089400"/>
            <a:ext cx="2099166" cy="15389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7308499" y="5489831"/>
            <a:ext cx="789665" cy="43884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4459329" y="5467438"/>
            <a:ext cx="797313" cy="11334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0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54908" y="537538"/>
            <a:ext cx="10836875" cy="60909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smtClean="0"/>
              <a:t>Training Session 3; </a:t>
            </a:r>
            <a:r>
              <a:rPr lang="en-US" sz="3200" b="1" smtClean="0">
                <a:solidFill>
                  <a:srgbClr val="0070C0"/>
                </a:solidFill>
              </a:rPr>
              <a:t>Practice</a:t>
            </a:r>
            <a:endParaRPr lang="en-US" sz="3200" b="1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3200" b="1" smtClean="0">
                <a:solidFill>
                  <a:srgbClr val="0070C0"/>
                </a:solidFill>
              </a:rPr>
              <a:t> </a:t>
            </a:r>
            <a:endParaRPr lang="en-US" sz="32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4000" smtClean="0"/>
          </a:p>
        </p:txBody>
      </p:sp>
      <p:sp>
        <p:nvSpPr>
          <p:cNvPr id="7" name="TextBox 6"/>
          <p:cNvSpPr txBox="1"/>
          <p:nvPr/>
        </p:nvSpPr>
        <p:spPr>
          <a:xfrm>
            <a:off x="654907" y="1229359"/>
            <a:ext cx="10836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smtClean="0"/>
              <a:t>Use your original paper about the errors noted to practice repair strategies today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 smtClean="0"/>
              <a:t>We will use the task from </a:t>
            </a:r>
            <a:r>
              <a:rPr lang="en-GB" b="1" dirty="0" smtClean="0"/>
              <a:t>FCE- First Certificate English Part 3 </a:t>
            </a:r>
            <a:r>
              <a:rPr lang="en-GB" dirty="0" smtClean="0"/>
              <a:t>to discuss and repair language in a speaking task</a:t>
            </a:r>
          </a:p>
          <a:p>
            <a:pPr marL="285750" indent="-285750">
              <a:buFont typeface="Arial" charset="0"/>
              <a:buChar char="•"/>
            </a:pPr>
            <a:r>
              <a:rPr lang="en-GB" dirty="0"/>
              <a:t>Work </a:t>
            </a:r>
            <a:r>
              <a:rPr lang="en-GB" dirty="0" smtClean="0"/>
              <a:t>in same group of </a:t>
            </a:r>
            <a:r>
              <a:rPr lang="en-GB" dirty="0"/>
              <a:t>four; </a:t>
            </a:r>
            <a:r>
              <a:rPr lang="en-GB" b="1" dirty="0"/>
              <a:t>Two students; </a:t>
            </a:r>
            <a:r>
              <a:rPr lang="en-GB" dirty="0"/>
              <a:t>Complete the task; </a:t>
            </a:r>
            <a:r>
              <a:rPr lang="en-GB" b="1" dirty="0"/>
              <a:t>Two teachers</a:t>
            </a:r>
            <a:r>
              <a:rPr lang="en-GB" dirty="0"/>
              <a:t>; Listen and </a:t>
            </a:r>
            <a:r>
              <a:rPr lang="en-GB" dirty="0" smtClean="0"/>
              <a:t>make notes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700" y="2324100"/>
            <a:ext cx="6243835" cy="392968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7680387" y="2429688"/>
            <a:ext cx="3811395" cy="38241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smtClean="0"/>
              <a:t>Self-repair</a:t>
            </a:r>
            <a:endParaRPr lang="en-GB" sz="2000" b="1"/>
          </a:p>
          <a:p>
            <a:pPr algn="ctr"/>
            <a:r>
              <a:rPr lang="en-GB" sz="2000" b="1" smtClean="0"/>
              <a:t>Confirmation checks</a:t>
            </a:r>
          </a:p>
          <a:p>
            <a:pPr algn="ctr"/>
            <a:r>
              <a:rPr lang="en-GB" sz="2000" b="1" smtClean="0"/>
              <a:t>Reformulation</a:t>
            </a:r>
          </a:p>
          <a:p>
            <a:pPr algn="ctr"/>
            <a:r>
              <a:rPr lang="en-GB" sz="2000" b="1"/>
              <a:t>Circumlocution</a:t>
            </a:r>
            <a:r>
              <a:rPr lang="en-GB" sz="2000" b="1" smtClean="0"/>
              <a:t> </a:t>
            </a:r>
            <a:endParaRPr lang="en-GB" sz="2000" b="1"/>
          </a:p>
          <a:p>
            <a:pPr algn="ctr"/>
            <a:endParaRPr lang="en-GB" sz="2000" b="1"/>
          </a:p>
          <a:p>
            <a:pPr marL="285750" indent="-285750" algn="ctr">
              <a:buFont typeface="Arial" charset="0"/>
              <a:buChar char="•"/>
            </a:pP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635671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54908" y="550238"/>
            <a:ext cx="10836875" cy="60909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smtClean="0"/>
              <a:t>Training Session 3; </a:t>
            </a:r>
            <a:r>
              <a:rPr lang="en-US" sz="3200" b="1" smtClean="0">
                <a:solidFill>
                  <a:srgbClr val="0070C0"/>
                </a:solidFill>
              </a:rPr>
              <a:t>Feedback</a:t>
            </a:r>
            <a:endParaRPr lang="en-US" sz="3200" b="1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en-US" sz="3200" b="1" smtClean="0">
                <a:solidFill>
                  <a:srgbClr val="0070C0"/>
                </a:solidFill>
              </a:rPr>
              <a:t> </a:t>
            </a:r>
            <a:endParaRPr lang="en-US" sz="3200">
              <a:solidFill>
                <a:srgbClr val="0070C0"/>
              </a:solidFill>
            </a:endParaRPr>
          </a:p>
          <a:p>
            <a:pPr marL="0" indent="0" algn="ctr">
              <a:buNone/>
            </a:pPr>
            <a:endParaRPr lang="en-US" sz="4000" smtClean="0"/>
          </a:p>
        </p:txBody>
      </p:sp>
      <p:sp>
        <p:nvSpPr>
          <p:cNvPr id="2" name="Rounded Rectangle 1"/>
          <p:cNvSpPr/>
          <p:nvPr/>
        </p:nvSpPr>
        <p:spPr>
          <a:xfrm>
            <a:off x="654908" y="1371600"/>
            <a:ext cx="3967892" cy="3429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Record Speaking; Audio, video</a:t>
            </a:r>
            <a:endParaRPr lang="en-GB"/>
          </a:p>
          <a:p>
            <a:pPr algn="ctr">
              <a:defRPr/>
            </a:pPr>
            <a:r>
              <a:rPr lang="en-GB" sz="2000" b="1"/>
              <a:t>Self-repair &amp; </a:t>
            </a:r>
            <a:r>
              <a:rPr lang="en-GB" sz="2000" b="1" smtClean="0"/>
              <a:t>Reformulation</a:t>
            </a:r>
          </a:p>
          <a:p>
            <a:pPr algn="ctr">
              <a:defRPr/>
            </a:pPr>
            <a:endParaRPr lang="en-GB" b="1" smtClean="0"/>
          </a:p>
          <a:p>
            <a:pPr algn="ctr">
              <a:defRPr/>
            </a:pPr>
            <a:endParaRPr lang="en-GB" b="1"/>
          </a:p>
          <a:p>
            <a:pPr marL="285750" indent="-285750" algn="ctr">
              <a:buFont typeface="Arial" charset="0"/>
              <a:buChar char="•"/>
            </a:pPr>
            <a:r>
              <a:rPr lang="en-GB"/>
              <a:t>Listening for errors; Buzzer games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GB"/>
              <a:t>Noting most common errors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GB"/>
              <a:t>Repeating speaking tasks </a:t>
            </a:r>
          </a:p>
          <a:p>
            <a:pPr algn="ctr">
              <a:defRPr/>
            </a:pPr>
            <a:endParaRPr lang="en-GB" b="1"/>
          </a:p>
        </p:txBody>
      </p:sp>
      <p:sp>
        <p:nvSpPr>
          <p:cNvPr id="3" name="Triangle 2"/>
          <p:cNvSpPr/>
          <p:nvPr/>
        </p:nvSpPr>
        <p:spPr>
          <a:xfrm>
            <a:off x="3860800" y="2070100"/>
            <a:ext cx="4724400" cy="41529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Speaking/Vocab </a:t>
            </a:r>
            <a:r>
              <a:rPr lang="en-GB"/>
              <a:t>Games</a:t>
            </a:r>
          </a:p>
          <a:p>
            <a:pPr algn="ctr"/>
            <a:r>
              <a:rPr lang="en-GB" sz="2000" b="1" smtClean="0"/>
              <a:t>Circumlocution</a:t>
            </a:r>
          </a:p>
          <a:p>
            <a:endParaRPr lang="en-GB" b="1"/>
          </a:p>
          <a:p>
            <a:pPr marL="285750" indent="-285750">
              <a:buFont typeface="Arial" charset="0"/>
              <a:buChar char="•"/>
            </a:pPr>
            <a:r>
              <a:rPr lang="en-GB"/>
              <a:t>Can’t say the word, need to find other ways to explain the meaning</a:t>
            </a:r>
          </a:p>
          <a:p>
            <a:pPr algn="ctr"/>
            <a:endParaRPr lang="en-GB"/>
          </a:p>
        </p:txBody>
      </p:sp>
      <p:sp>
        <p:nvSpPr>
          <p:cNvPr id="7" name="Rounded Rectangle 6"/>
          <p:cNvSpPr/>
          <p:nvPr/>
        </p:nvSpPr>
        <p:spPr>
          <a:xfrm>
            <a:off x="7752492" y="1371600"/>
            <a:ext cx="3815492" cy="3429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Role play tasks</a:t>
            </a:r>
            <a:endParaRPr lang="en-GB"/>
          </a:p>
          <a:p>
            <a:pPr algn="ctr">
              <a:defRPr/>
            </a:pPr>
            <a:r>
              <a:rPr lang="en-GB" sz="2000" b="1" smtClean="0"/>
              <a:t>Confirmation Checks</a:t>
            </a:r>
          </a:p>
          <a:p>
            <a:pPr algn="ctr">
              <a:defRPr/>
            </a:pPr>
            <a:endParaRPr lang="en-GB" b="1" smtClean="0"/>
          </a:p>
          <a:p>
            <a:pPr algn="ctr">
              <a:defRPr/>
            </a:pPr>
            <a:endParaRPr lang="en-GB" b="1"/>
          </a:p>
          <a:p>
            <a:pPr marL="285750" indent="-285750" algn="ctr">
              <a:buFont typeface="Arial" charset="0"/>
              <a:buChar char="•"/>
            </a:pPr>
            <a:r>
              <a:rPr lang="en-GB" smtClean="0"/>
              <a:t>Practice confirmation language 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GB" smtClean="0"/>
              <a:t>Checking Questions</a:t>
            </a:r>
          </a:p>
          <a:p>
            <a:pPr marL="285750" indent="-285750" algn="ctr">
              <a:buFont typeface="Arial" charset="0"/>
              <a:buChar char="•"/>
            </a:pPr>
            <a:r>
              <a:rPr lang="en-GB" smtClean="0"/>
              <a:t>Repeating what listeners says</a:t>
            </a:r>
          </a:p>
          <a:p>
            <a:pPr marL="285750" indent="-285750" algn="ctr">
              <a:buFont typeface="Arial" charset="0"/>
              <a:buChar char="•"/>
            </a:pPr>
            <a:endParaRPr lang="en-GB"/>
          </a:p>
          <a:p>
            <a:pPr algn="ctr">
              <a:defRPr/>
            </a:pPr>
            <a:endParaRPr lang="en-GB" b="1"/>
          </a:p>
        </p:txBody>
      </p:sp>
    </p:spTree>
    <p:extLst>
      <p:ext uri="{BB962C8B-B14F-4D97-AF65-F5344CB8AC3E}">
        <p14:creationId xmlns:p14="http://schemas.microsoft.com/office/powerpoint/2010/main" val="95707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190" y="1449086"/>
            <a:ext cx="10725593" cy="15100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smtClean="0"/>
              <a:t>Real </a:t>
            </a:r>
            <a:r>
              <a:rPr lang="en-US" sz="2400"/>
              <a:t>conversations are </a:t>
            </a:r>
            <a:r>
              <a:rPr lang="en-US" sz="2400" smtClean="0"/>
              <a:t>spontaneous</a:t>
            </a:r>
            <a:endParaRPr lang="en-US" sz="2400"/>
          </a:p>
          <a:p>
            <a:pPr marL="0" indent="0" algn="ctr">
              <a:buNone/>
            </a:pPr>
            <a:r>
              <a:rPr lang="en-US" sz="2400" smtClean="0"/>
              <a:t>Please feel free to come and talk to me and practice any of the skills covered today</a:t>
            </a:r>
          </a:p>
          <a:p>
            <a:pPr marL="0" indent="0" algn="ctr">
              <a:buNone/>
            </a:pPr>
            <a:r>
              <a:rPr lang="en-US" sz="2400" smtClean="0"/>
              <a:t>Don’t forget to open and close the conversation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54908" y="537538"/>
            <a:ext cx="10836875" cy="6090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000" b="1" smtClean="0"/>
              <a:t>Thank you</a:t>
            </a:r>
            <a:endParaRPr lang="en-US" sz="3200" b="1" smtClean="0">
              <a:solidFill>
                <a:srgbClr val="0070C0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en-US" sz="3200" b="1" smtClean="0">
                <a:solidFill>
                  <a:srgbClr val="0070C0"/>
                </a:solidFill>
              </a:rPr>
              <a:t> </a:t>
            </a:r>
            <a:endParaRPr lang="en-US" sz="3200" smtClean="0">
              <a:solidFill>
                <a:srgbClr val="0070C0"/>
              </a:solidFill>
            </a:endParaRPr>
          </a:p>
          <a:p>
            <a:pPr marL="0" indent="0" algn="ctr">
              <a:buFont typeface="Arial"/>
              <a:buNone/>
            </a:pPr>
            <a:endParaRPr lang="en-US" sz="400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490" y="2959100"/>
            <a:ext cx="4238789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8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300" y="1202608"/>
            <a:ext cx="8902700" cy="5191090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2400" dirty="0" smtClean="0"/>
              <a:t>Do further research;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400" b="1" dirty="0" smtClean="0">
                <a:solidFill>
                  <a:srgbClr val="0070C0"/>
                </a:solidFill>
              </a:rPr>
              <a:t>Adjacency pairs; Fixed phrases or expressions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 smtClean="0"/>
              <a:t>Catch you later, Back in a sec, Can I call you back in a couple of minutes?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600" dirty="0" smtClean="0"/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400" dirty="0" smtClean="0"/>
              <a:t>Make students aware of fixed language;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400" b="1" dirty="0" smtClean="0">
                <a:solidFill>
                  <a:srgbClr val="0070C0"/>
                </a:solidFill>
              </a:rPr>
              <a:t>Look at transcripts of typical exchanges by watching and noting language in films, TV programmes and radio shows</a:t>
            </a:r>
            <a:r>
              <a:rPr lang="en-GB" sz="2400" dirty="0" smtClean="0"/>
              <a:t>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1600" dirty="0" smtClean="0"/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 smtClean="0"/>
              <a:t>By Jeremy Harmer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600" dirty="0" smtClean="0"/>
              <a:t>The Practice of English Language Teaching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54908" y="537538"/>
            <a:ext cx="10836875" cy="6090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000" b="1" smtClean="0"/>
              <a:t>Finally; </a:t>
            </a:r>
            <a:endParaRPr lang="en-US" sz="3200" b="1" smtClean="0">
              <a:solidFill>
                <a:srgbClr val="0070C0"/>
              </a:solidFill>
            </a:endParaRPr>
          </a:p>
          <a:p>
            <a:pPr marL="0" indent="0" algn="ctr">
              <a:buFont typeface="Arial"/>
              <a:buNone/>
            </a:pPr>
            <a:r>
              <a:rPr lang="en-US" sz="3200" b="1" smtClean="0">
                <a:solidFill>
                  <a:srgbClr val="0070C0"/>
                </a:solidFill>
              </a:rPr>
              <a:t> </a:t>
            </a:r>
            <a:endParaRPr lang="en-US" sz="3200" smtClean="0">
              <a:solidFill>
                <a:srgbClr val="0070C0"/>
              </a:solidFill>
            </a:endParaRPr>
          </a:p>
          <a:p>
            <a:pPr marL="0" indent="0" algn="ctr">
              <a:buFont typeface="Arial"/>
              <a:buNone/>
            </a:pPr>
            <a:endParaRPr lang="en-US" sz="4000" smtClean="0"/>
          </a:p>
        </p:txBody>
      </p:sp>
    </p:spTree>
    <p:extLst>
      <p:ext uri="{BB962C8B-B14F-4D97-AF65-F5344CB8AC3E}">
        <p14:creationId xmlns:p14="http://schemas.microsoft.com/office/powerpoint/2010/main" val="187511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423" y="1333500"/>
            <a:ext cx="10812090" cy="46224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800" b="1" dirty="0" smtClean="0"/>
          </a:p>
          <a:p>
            <a:pPr marL="457200" lvl="1" indent="0">
              <a:buNone/>
            </a:pPr>
            <a:r>
              <a:rPr lang="en-US" sz="4400" b="1" dirty="0" smtClean="0"/>
              <a:t>Focus; Speaking skills</a:t>
            </a:r>
            <a:endParaRPr lang="en-US" sz="4400" b="1" dirty="0"/>
          </a:p>
          <a:p>
            <a:pPr marL="457200" lvl="1" indent="0">
              <a:buNone/>
            </a:pPr>
            <a:r>
              <a:rPr lang="en-US" sz="3200" dirty="0" smtClean="0"/>
              <a:t>Conversational strategies in a second language</a:t>
            </a:r>
            <a:endParaRPr lang="en-US" sz="3600" dirty="0"/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r>
              <a:rPr lang="en-US" sz="2000" dirty="0" smtClean="0"/>
              <a:t>By </a:t>
            </a:r>
          </a:p>
          <a:p>
            <a:pPr marL="457200" lvl="1" indent="0">
              <a:buNone/>
            </a:pPr>
            <a:r>
              <a:rPr lang="en-US" sz="2000" dirty="0" smtClean="0"/>
              <a:t>Tania Marques</a:t>
            </a:r>
          </a:p>
          <a:p>
            <a:pPr marL="457200" lvl="1" indent="0">
              <a:buNone/>
            </a:pPr>
            <a:r>
              <a:rPr lang="en-US" sz="2000" dirty="0" smtClean="0"/>
              <a:t>MLA/Go Languages </a:t>
            </a:r>
            <a:r>
              <a:rPr lang="mr-IN" sz="2000" dirty="0" smtClean="0"/>
              <a:t>–</a:t>
            </a:r>
            <a:r>
              <a:rPr lang="en-US" sz="2000" dirty="0" smtClean="0"/>
              <a:t> Academic Manager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r>
              <a:rPr lang="en-US" sz="2000" dirty="0" smtClean="0"/>
              <a:t>Sean Crawford</a:t>
            </a:r>
          </a:p>
          <a:p>
            <a:pPr marL="457200" lvl="1" indent="0">
              <a:buNone/>
            </a:pPr>
            <a:r>
              <a:rPr lang="en-US" sz="2000" dirty="0" smtClean="0"/>
              <a:t>MLA/Go Languages </a:t>
            </a:r>
            <a:r>
              <a:rPr lang="mr-IN" sz="2000" dirty="0" smtClean="0"/>
              <a:t>–</a:t>
            </a:r>
            <a:r>
              <a:rPr lang="en-US" sz="2000" dirty="0" smtClean="0"/>
              <a:t> Junior Academic Manager</a:t>
            </a:r>
          </a:p>
          <a:p>
            <a:pPr marL="342900" indent="-342900">
              <a:buFont typeface="+mj-lt"/>
              <a:buAutoNum type="arabicPeriod"/>
            </a:pPr>
            <a:endParaRPr lang="en-GB" sz="1800" dirty="0" smtClean="0"/>
          </a:p>
          <a:p>
            <a:pPr marL="342900" indent="-342900">
              <a:buFont typeface="+mj-lt"/>
              <a:buAutoNum type="arabicPeriod"/>
            </a:pPr>
            <a:endParaRPr lang="en-US" sz="1800" dirty="0" smtClean="0"/>
          </a:p>
          <a:p>
            <a:pPr marL="342900" indent="-342900">
              <a:buFont typeface="+mj-lt"/>
              <a:buAutoNum type="arabicPeriod"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52920" y="503566"/>
            <a:ext cx="10725593" cy="6090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000" b="1" smtClean="0"/>
              <a:t>Training; </a:t>
            </a:r>
            <a:r>
              <a:rPr lang="en-US" sz="3200" b="1" smtClean="0">
                <a:solidFill>
                  <a:srgbClr val="0070C0"/>
                </a:solidFill>
              </a:rPr>
              <a:t>Conversational strategies</a:t>
            </a:r>
            <a:endParaRPr lang="en-US" sz="3200" smtClean="0">
              <a:solidFill>
                <a:srgbClr val="0070C0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US" sz="400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4239" b="22294"/>
          <a:stretch/>
        </p:blipFill>
        <p:spPr>
          <a:xfrm>
            <a:off x="6095557" y="4002641"/>
            <a:ext cx="5297472" cy="217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80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6423" y="1333500"/>
            <a:ext cx="10812090" cy="462245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3200" smtClean="0"/>
          </a:p>
          <a:p>
            <a:pPr marL="457200" lvl="1" indent="0">
              <a:buNone/>
            </a:pPr>
            <a:endParaRPr lang="en-US" sz="3200"/>
          </a:p>
          <a:p>
            <a:pPr marL="971550" lvl="1" indent="-514350">
              <a:buFont typeface="+mj-lt"/>
              <a:buAutoNum type="arabicPeriod"/>
            </a:pPr>
            <a:r>
              <a:rPr lang="en-US" sz="3200" smtClean="0"/>
              <a:t>What makes a good conversationalist in your language?</a:t>
            </a:r>
          </a:p>
          <a:p>
            <a:pPr marL="971550" lvl="1" indent="-514350">
              <a:buFont typeface="+mj-lt"/>
              <a:buAutoNum type="arabicPeriod"/>
            </a:pPr>
            <a:endParaRPr lang="en-US" sz="3200"/>
          </a:p>
          <a:p>
            <a:pPr marL="971550" lvl="1" indent="-514350">
              <a:buFont typeface="+mj-lt"/>
              <a:buAutoNum type="arabicPeriod"/>
            </a:pPr>
            <a:endParaRPr lang="en-US" sz="3200" smtClean="0"/>
          </a:p>
          <a:p>
            <a:pPr marL="971550" lvl="1" indent="-514350">
              <a:buFont typeface="+mj-lt"/>
              <a:buAutoNum type="arabicPeriod"/>
            </a:pPr>
            <a:r>
              <a:rPr lang="en-US" sz="3200"/>
              <a:t>What are some of the </a:t>
            </a:r>
            <a:r>
              <a:rPr lang="en-US" sz="3200" smtClean="0"/>
              <a:t>challenges we encounter when speaking in a second or third language? </a:t>
            </a:r>
          </a:p>
          <a:p>
            <a:pPr marL="0" indent="0">
              <a:buNone/>
            </a:pPr>
            <a:endParaRPr lang="en-US" sz="3600" smtClean="0"/>
          </a:p>
          <a:p>
            <a:pPr marL="0" indent="0">
              <a:buNone/>
            </a:pPr>
            <a:endParaRPr lang="en-US" sz="3600"/>
          </a:p>
          <a:p>
            <a:pPr marL="342900" indent="-342900">
              <a:buFont typeface="+mj-lt"/>
              <a:buAutoNum type="arabicPeriod"/>
            </a:pPr>
            <a:endParaRPr lang="en-GB" sz="1800" smtClean="0"/>
          </a:p>
          <a:p>
            <a:pPr marL="342900" indent="-342900">
              <a:buFont typeface="+mj-lt"/>
              <a:buAutoNum type="arabicPeriod"/>
            </a:pPr>
            <a:endParaRPr lang="en-US" sz="1800" smtClean="0"/>
          </a:p>
          <a:p>
            <a:pPr marL="342900" indent="-342900">
              <a:buFont typeface="+mj-lt"/>
              <a:buAutoNum type="arabicPeriod"/>
            </a:pPr>
            <a:endParaRPr lang="en-US" sz="1800"/>
          </a:p>
          <a:p>
            <a:pPr marL="0" indent="0">
              <a:buNone/>
            </a:pPr>
            <a:endParaRPr lang="en-US" sz="1800"/>
          </a:p>
          <a:p>
            <a:pPr marL="0" indent="0">
              <a:buNone/>
            </a:pPr>
            <a:endParaRPr lang="en-US" sz="180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52920" y="503566"/>
            <a:ext cx="10725593" cy="6090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000" b="1" smtClean="0"/>
              <a:t>Training; </a:t>
            </a:r>
            <a:r>
              <a:rPr lang="en-US" sz="3200" b="1" smtClean="0">
                <a:solidFill>
                  <a:srgbClr val="0070C0"/>
                </a:solidFill>
              </a:rPr>
              <a:t>Conversational strategies</a:t>
            </a:r>
            <a:endParaRPr lang="en-US" sz="3200" smtClean="0">
              <a:solidFill>
                <a:srgbClr val="0070C0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US" sz="4000" smtClean="0"/>
          </a:p>
        </p:txBody>
      </p:sp>
    </p:spTree>
    <p:extLst>
      <p:ext uri="{BB962C8B-B14F-4D97-AF65-F5344CB8AC3E}">
        <p14:creationId xmlns:p14="http://schemas.microsoft.com/office/powerpoint/2010/main" val="65099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03477" y="1575767"/>
            <a:ext cx="373919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smtClean="0">
                <a:latin typeface="Bradley Hand" charset="0"/>
                <a:ea typeface="Bradley Hand" charset="0"/>
                <a:cs typeface="Bradley Hand" charset="0"/>
              </a:rPr>
              <a:t>Limited vocabulary</a:t>
            </a:r>
          </a:p>
          <a:p>
            <a:pPr algn="ctr"/>
            <a:r>
              <a:rPr lang="en-GB" sz="2000" smtClean="0">
                <a:latin typeface="Bradley Hand" charset="0"/>
                <a:ea typeface="Bradley Hand" charset="0"/>
                <a:cs typeface="Bradley Hand" charset="0"/>
              </a:rPr>
              <a:t>Lack of grammar</a:t>
            </a:r>
          </a:p>
          <a:p>
            <a:pPr algn="ctr"/>
            <a:r>
              <a:rPr lang="en-GB" sz="2000" smtClean="0">
                <a:latin typeface="Bradley Hand" charset="0"/>
                <a:ea typeface="Bradley Hand" charset="0"/>
                <a:cs typeface="Bradley Hand" charset="0"/>
              </a:rPr>
              <a:t>Fluency</a:t>
            </a:r>
          </a:p>
          <a:p>
            <a:pPr algn="ctr"/>
            <a:endParaRPr lang="en-GB" sz="2000" smtClean="0">
              <a:latin typeface="Bradley Hand" charset="0"/>
              <a:ea typeface="Bradley Hand" charset="0"/>
              <a:cs typeface="Bradley Hand" charset="0"/>
            </a:endParaRPr>
          </a:p>
          <a:p>
            <a:pPr algn="ctr"/>
            <a:endParaRPr lang="en-GB" sz="2000">
              <a:latin typeface="Bradley Hand" charset="0"/>
              <a:ea typeface="Bradley Hand" charset="0"/>
              <a:cs typeface="Bradley Hand" charset="0"/>
            </a:endParaRPr>
          </a:p>
          <a:p>
            <a:pPr algn="r"/>
            <a:r>
              <a:rPr lang="en-GB" sz="2000" smtClean="0">
                <a:latin typeface="Bradley Hand" charset="0"/>
                <a:ea typeface="Bradley Hand" charset="0"/>
                <a:cs typeface="Bradley Hand" charset="0"/>
              </a:rPr>
              <a:t>Accuracy</a:t>
            </a:r>
          </a:p>
          <a:p>
            <a:pPr algn="r"/>
            <a:r>
              <a:rPr lang="en-GB" sz="2000">
                <a:latin typeface="Bradley Hand" charset="0"/>
                <a:ea typeface="Bradley Hand" charset="0"/>
                <a:cs typeface="Bradley Hand" charset="0"/>
              </a:rPr>
              <a:t>P</a:t>
            </a:r>
            <a:r>
              <a:rPr lang="en-GB" sz="2000" smtClean="0">
                <a:latin typeface="Bradley Hand" charset="0"/>
                <a:ea typeface="Bradley Hand" charset="0"/>
                <a:cs typeface="Bradley Hand" charset="0"/>
              </a:rPr>
              <a:t>ractice</a:t>
            </a:r>
          </a:p>
          <a:p>
            <a:pPr algn="r"/>
            <a:r>
              <a:rPr lang="en-GB" sz="2000" smtClean="0">
                <a:latin typeface="Bradley Hand" charset="0"/>
                <a:ea typeface="Bradley Hand" charset="0"/>
                <a:cs typeface="Bradley Hand" charset="0"/>
              </a:rPr>
              <a:t>Comprehension</a:t>
            </a:r>
          </a:p>
          <a:p>
            <a:pPr algn="ctr"/>
            <a:endParaRPr lang="en-GB" sz="2000" smtClean="0">
              <a:latin typeface="Bradley Hand" charset="0"/>
              <a:ea typeface="Bradley Hand" charset="0"/>
              <a:cs typeface="Bradley Hand" charset="0"/>
            </a:endParaRPr>
          </a:p>
          <a:p>
            <a:pPr algn="ctr"/>
            <a:endParaRPr lang="en-GB" sz="2000" smtClean="0">
              <a:latin typeface="Bradley Hand" charset="0"/>
              <a:ea typeface="Bradley Hand" charset="0"/>
              <a:cs typeface="Bradley Hand" charset="0"/>
            </a:endParaRPr>
          </a:p>
          <a:p>
            <a:pPr algn="ctr"/>
            <a:endParaRPr lang="en-GB" sz="2000" smtClean="0">
              <a:latin typeface="Bradley Hand" charset="0"/>
              <a:ea typeface="Bradley Hand" charset="0"/>
              <a:cs typeface="Bradley Hand" charset="0"/>
            </a:endParaRPr>
          </a:p>
          <a:p>
            <a:r>
              <a:rPr lang="en-GB" sz="2000" smtClean="0">
                <a:latin typeface="Bradley Hand" charset="0"/>
                <a:ea typeface="Bradley Hand" charset="0"/>
                <a:cs typeface="Bradley Hand" charset="0"/>
              </a:rPr>
              <a:t>Pronunciation</a:t>
            </a:r>
          </a:p>
          <a:p>
            <a:r>
              <a:rPr lang="en-GB" sz="2000" smtClean="0">
                <a:latin typeface="Bradley Hand" charset="0"/>
                <a:ea typeface="Bradley Hand" charset="0"/>
                <a:cs typeface="Bradley Hand" charset="0"/>
              </a:rPr>
              <a:t>Cultural differences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88764" y="537538"/>
            <a:ext cx="10725593" cy="6090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/>
              <a:t>Training; </a:t>
            </a:r>
            <a:r>
              <a:rPr lang="en-US" sz="3200" b="1" smtClean="0">
                <a:solidFill>
                  <a:srgbClr val="0070C0"/>
                </a:solidFill>
              </a:rPr>
              <a:t>Feedback</a:t>
            </a:r>
            <a:endParaRPr lang="en-US" sz="320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901" y="2664628"/>
            <a:ext cx="2547554" cy="354665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4079" y="1184749"/>
            <a:ext cx="2954521" cy="21008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1088" y="2842953"/>
            <a:ext cx="2613269" cy="18581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3955" y="4591565"/>
            <a:ext cx="3134198" cy="16724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58264" y="1627953"/>
            <a:ext cx="2299340" cy="19663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71474" y="3759333"/>
            <a:ext cx="2291529" cy="19596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378081" y="4312719"/>
            <a:ext cx="2353783" cy="20129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971697" y="1696231"/>
            <a:ext cx="1740190" cy="1488180"/>
          </a:xfrm>
          <a:prstGeom prst="rect">
            <a:avLst/>
          </a:prstGeom>
        </p:spPr>
      </p:pic>
      <p:sp>
        <p:nvSpPr>
          <p:cNvPr id="26" name="Content Placeholder 2"/>
          <p:cNvSpPr txBox="1">
            <a:spLocks/>
          </p:cNvSpPr>
          <p:nvPr/>
        </p:nvSpPr>
        <p:spPr>
          <a:xfrm>
            <a:off x="6669168" y="3431629"/>
            <a:ext cx="1874260" cy="827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b="1" smtClean="0">
                <a:solidFill>
                  <a:srgbClr val="0070C0"/>
                </a:solidFill>
              </a:rPr>
              <a:t>Second language difficulties</a:t>
            </a:r>
            <a:endParaRPr lang="en-US" sz="1800" b="1">
              <a:solidFill>
                <a:srgbClr val="0070C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2295" y="3345070"/>
            <a:ext cx="18886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smtClean="0">
                <a:solidFill>
                  <a:srgbClr val="0070C0"/>
                </a:solidFill>
              </a:rPr>
              <a:t>Good conversationalist</a:t>
            </a:r>
            <a:endParaRPr lang="en-GB" b="1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310274" y="2080879"/>
            <a:ext cx="142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Listening</a:t>
            </a:r>
            <a:endParaRPr lang="en-GB"/>
          </a:p>
        </p:txBody>
      </p:sp>
      <p:sp>
        <p:nvSpPr>
          <p:cNvPr id="28" name="TextBox 27"/>
          <p:cNvSpPr txBox="1"/>
          <p:nvPr/>
        </p:nvSpPr>
        <p:spPr>
          <a:xfrm>
            <a:off x="955682" y="1979268"/>
            <a:ext cx="142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Keeping the conversation going</a:t>
            </a:r>
            <a:endParaRPr lang="en-GB"/>
          </a:p>
        </p:txBody>
      </p:sp>
      <p:sp>
        <p:nvSpPr>
          <p:cNvPr id="29" name="TextBox 28"/>
          <p:cNvSpPr txBox="1"/>
          <p:nvPr/>
        </p:nvSpPr>
        <p:spPr>
          <a:xfrm>
            <a:off x="838200" y="3991401"/>
            <a:ext cx="1539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mtClean="0"/>
              <a:t>Changing direction when necessary</a:t>
            </a:r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2743406" y="4659093"/>
            <a:ext cx="1600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Starting or ending a conversation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219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88764" y="537538"/>
            <a:ext cx="10941236" cy="60909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/>
              <a:t>Input; </a:t>
            </a:r>
            <a:r>
              <a:rPr lang="en-GB" sz="3200" b="1" dirty="0">
                <a:solidFill>
                  <a:srgbClr val="0070C0"/>
                </a:solidFill>
              </a:rPr>
              <a:t>What are speaking skills?  </a:t>
            </a:r>
          </a:p>
          <a:p>
            <a:pPr marL="0" indent="0" algn="ctr">
              <a:buNone/>
            </a:pPr>
            <a:endParaRPr lang="en-US" sz="32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88764" y="2805560"/>
            <a:ext cx="35498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Apple Chancery" charset="0"/>
                <a:ea typeface="Apple Chancery" charset="0"/>
                <a:cs typeface="Apple Chancery" charset="0"/>
              </a:rPr>
              <a:t>“You don’t need a wide range of vocabulary if you have developed good communication strategies for getting round gaps in your knowledge.”</a:t>
            </a:r>
          </a:p>
          <a:p>
            <a:pPr algn="ctr"/>
            <a:endParaRPr lang="en-GB" dirty="0" smtClean="0">
              <a:latin typeface="Apple Chancery" charset="0"/>
              <a:ea typeface="Apple Chancery" charset="0"/>
              <a:cs typeface="Apple Chancery" charset="0"/>
            </a:endParaRPr>
          </a:p>
          <a:p>
            <a:pPr algn="ctr"/>
            <a:r>
              <a:rPr lang="en-GB" sz="1400" dirty="0" smtClean="0">
                <a:latin typeface="Apple Chancery" charset="0"/>
                <a:ea typeface="Apple Chancery" charset="0"/>
                <a:cs typeface="Apple Chancery" charset="0"/>
              </a:rPr>
              <a:t>By Scott  Thornbury</a:t>
            </a:r>
          </a:p>
          <a:p>
            <a:pPr algn="ctr"/>
            <a:r>
              <a:rPr lang="en-GB" sz="1400" dirty="0" smtClean="0">
                <a:latin typeface="Apple Chancery" charset="0"/>
                <a:ea typeface="Apple Chancery" charset="0"/>
                <a:cs typeface="Apple Chancery" charset="0"/>
              </a:rPr>
              <a:t>An A-Z of ELT</a:t>
            </a:r>
            <a:endParaRPr lang="en-GB" sz="1400" dirty="0"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7849" y="3111223"/>
            <a:ext cx="3657601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mtClean="0">
                <a:latin typeface="Apple Chancery" charset="0"/>
                <a:ea typeface="Apple Chancery" charset="0"/>
                <a:cs typeface="Apple Chancery" charset="0"/>
              </a:rPr>
              <a:t>“If a conversation is to open, progress, and close smoothly and productively the speakers need to manage it by following the ‘rules’ that seem to govern normal interactions.”</a:t>
            </a:r>
          </a:p>
          <a:p>
            <a:pPr algn="ctr"/>
            <a:endParaRPr lang="en-GB" sz="1400" dirty="0" smtClean="0">
              <a:latin typeface="Apple Chancery" charset="0"/>
              <a:ea typeface="Apple Chancery" charset="0"/>
              <a:cs typeface="Apple Chancery" charset="0"/>
            </a:endParaRPr>
          </a:p>
          <a:p>
            <a:pPr algn="ctr"/>
            <a:endParaRPr lang="en-GB" sz="1400" dirty="0">
              <a:latin typeface="Apple Chancery" charset="0"/>
              <a:ea typeface="Apple Chancery" charset="0"/>
              <a:cs typeface="Apple Chancery" charset="0"/>
            </a:endParaRPr>
          </a:p>
          <a:p>
            <a:pPr algn="ctr"/>
            <a:r>
              <a:rPr lang="en-GB" sz="1400" dirty="0" smtClean="0">
                <a:latin typeface="Apple Chancery" charset="0"/>
                <a:ea typeface="Apple Chancery" charset="0"/>
                <a:cs typeface="Apple Chancery" charset="0"/>
              </a:rPr>
              <a:t>Tricia Hedge; Teaching and Learning in the Language Classroom</a:t>
            </a:r>
            <a:endParaRPr lang="en-GB" sz="1400" dirty="0"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94700" y="2711739"/>
            <a:ext cx="30353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mtClean="0">
                <a:latin typeface="Apple Chancery" charset="0"/>
                <a:ea typeface="Apple Chancery" charset="0"/>
                <a:cs typeface="Apple Chancery" charset="0"/>
              </a:rPr>
              <a:t>In order for communication to be successful, we have to structure our discourse in such a way that it will be understood by our listeners or readers.</a:t>
            </a:r>
          </a:p>
          <a:p>
            <a:pPr algn="ctr"/>
            <a:endParaRPr lang="en-GB">
              <a:latin typeface="Apple Chancery" charset="0"/>
              <a:ea typeface="Apple Chancery" charset="0"/>
              <a:cs typeface="Apple Chancery" charset="0"/>
            </a:endParaRPr>
          </a:p>
          <a:p>
            <a:pPr algn="ctr"/>
            <a:r>
              <a:rPr lang="en-GB" sz="1400" smtClean="0">
                <a:latin typeface="Apple Chancery" charset="0"/>
                <a:ea typeface="Apple Chancery" charset="0"/>
                <a:cs typeface="Apple Chancery" charset="0"/>
              </a:rPr>
              <a:t>Jeremy Harmer</a:t>
            </a:r>
          </a:p>
          <a:p>
            <a:pPr algn="ctr"/>
            <a:r>
              <a:rPr lang="en-GB" sz="1400" smtClean="0">
                <a:latin typeface="Apple Chancery" charset="0"/>
                <a:ea typeface="Apple Chancery" charset="0"/>
                <a:cs typeface="Apple Chancery" charset="0"/>
              </a:rPr>
              <a:t>The Practice of English Language Teaching</a:t>
            </a:r>
            <a:endParaRPr lang="en-GB" sz="1400">
              <a:latin typeface="Apple Chancery" charset="0"/>
              <a:ea typeface="Apple Chancery" charset="0"/>
              <a:cs typeface="Apple Chancery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8764" y="1308443"/>
            <a:ext cx="10941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Please read the following quotes then discuss in groups;  </a:t>
            </a:r>
          </a:p>
          <a:p>
            <a:pPr algn="ctr"/>
            <a:r>
              <a:rPr lang="en-GB" sz="2400" b="1" dirty="0" smtClean="0">
                <a:solidFill>
                  <a:srgbClr val="0070C0"/>
                </a:solidFill>
              </a:rPr>
              <a:t>What are speaking skills?  </a:t>
            </a:r>
            <a:endParaRPr lang="en-GB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6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921" y="1333499"/>
            <a:ext cx="10725592" cy="4889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dirty="0" smtClean="0">
                <a:solidFill>
                  <a:srgbClr val="0070C0"/>
                </a:solidFill>
              </a:rPr>
              <a:t>The </a:t>
            </a:r>
            <a:r>
              <a:rPr lang="en-US" sz="3000" dirty="0">
                <a:solidFill>
                  <a:srgbClr val="0070C0"/>
                </a:solidFill>
              </a:rPr>
              <a:t>skills that we use in </a:t>
            </a:r>
            <a:r>
              <a:rPr lang="en-US" sz="3000" dirty="0" smtClean="0">
                <a:solidFill>
                  <a:srgbClr val="0070C0"/>
                </a:solidFill>
              </a:rPr>
              <a:t>speaking;</a:t>
            </a:r>
          </a:p>
          <a:p>
            <a:pPr marL="457200" lvl="1" indent="0">
              <a:buNone/>
            </a:pPr>
            <a:endParaRPr lang="en-GB" sz="1800" dirty="0"/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/>
              <a:t>Opening and closing conversations</a:t>
            </a:r>
            <a:endParaRPr lang="en-GB" sz="2400" dirty="0"/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/>
              <a:t>Keeping a conversation going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/>
              <a:t>Showing interest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/>
              <a:t>Changing the direction of the conversation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/>
              <a:t>Turn </a:t>
            </a:r>
            <a:r>
              <a:rPr lang="en-US" sz="2400" dirty="0" smtClean="0"/>
              <a:t>taking</a:t>
            </a:r>
            <a:endParaRPr lang="en-US" sz="2400" dirty="0"/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/>
              <a:t>Discourse </a:t>
            </a:r>
            <a:r>
              <a:rPr lang="en-US" sz="2400" dirty="0" smtClean="0"/>
              <a:t>markers</a:t>
            </a:r>
            <a:endParaRPr lang="en-US" sz="2400" dirty="0"/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/>
              <a:t>Repair strategies</a:t>
            </a:r>
          </a:p>
          <a:p>
            <a:pPr marL="1257300" lvl="2" indent="-342900">
              <a:buFont typeface="+mj-lt"/>
              <a:buAutoNum type="arabicPeriod"/>
            </a:pPr>
            <a:r>
              <a:rPr lang="en-US" sz="2400" dirty="0"/>
              <a:t>Paraphrasing</a:t>
            </a:r>
            <a:endParaRPr lang="en-GB" sz="2400" dirty="0"/>
          </a:p>
          <a:p>
            <a:pPr marL="742950" indent="-742950">
              <a:buFont typeface="+mj-lt"/>
              <a:buAutoNum type="arabicPeriod"/>
            </a:pPr>
            <a:endParaRPr lang="en-GB" sz="3200" dirty="0" smtClean="0"/>
          </a:p>
          <a:p>
            <a:pPr marL="742950" indent="-742950">
              <a:buFont typeface="+mj-lt"/>
              <a:buAutoNum type="arabicPeriod"/>
            </a:pPr>
            <a:endParaRPr lang="en-GB" sz="3200" dirty="0" smtClean="0"/>
          </a:p>
          <a:p>
            <a:pPr marL="742950" indent="-742950">
              <a:buFont typeface="+mj-lt"/>
              <a:buAutoNum type="arabicPeriod"/>
            </a:pPr>
            <a:endParaRPr lang="en-GB" sz="32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52920" y="503566"/>
            <a:ext cx="10725593" cy="6090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000" b="1" dirty="0" smtClean="0"/>
              <a:t>Input; </a:t>
            </a:r>
            <a:r>
              <a:rPr lang="en-US" sz="3200" b="1" dirty="0" smtClean="0">
                <a:solidFill>
                  <a:srgbClr val="0070C0"/>
                </a:solidFill>
              </a:rPr>
              <a:t>Speaking Skills</a:t>
            </a:r>
            <a:endParaRPr lang="en-US" sz="32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5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52920" y="503566"/>
            <a:ext cx="10725593" cy="60909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4000" b="1" smtClean="0"/>
              <a:t>Training; </a:t>
            </a:r>
            <a:r>
              <a:rPr lang="en-US" sz="3200" b="1">
                <a:solidFill>
                  <a:srgbClr val="0070C0"/>
                </a:solidFill>
              </a:rPr>
              <a:t>T</a:t>
            </a:r>
            <a:r>
              <a:rPr lang="en-US" sz="3200" b="1" smtClean="0">
                <a:solidFill>
                  <a:srgbClr val="0070C0"/>
                </a:solidFill>
              </a:rPr>
              <a:t>hree Sessions</a:t>
            </a:r>
            <a:endParaRPr lang="en-US" sz="3200" smtClean="0">
              <a:solidFill>
                <a:srgbClr val="0070C0"/>
              </a:solidFill>
            </a:endParaRPr>
          </a:p>
          <a:p>
            <a:pPr marL="742950" indent="-742950">
              <a:buFont typeface="+mj-lt"/>
              <a:buAutoNum type="arabicPeriod"/>
            </a:pPr>
            <a:endParaRPr lang="en-US" sz="4000" smtClean="0"/>
          </a:p>
        </p:txBody>
      </p:sp>
      <p:sp>
        <p:nvSpPr>
          <p:cNvPr id="2" name="TextBox 1"/>
          <p:cNvSpPr txBox="1"/>
          <p:nvPr/>
        </p:nvSpPr>
        <p:spPr>
          <a:xfrm>
            <a:off x="652920" y="1614614"/>
            <a:ext cx="1072559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 smtClean="0"/>
              <a:t>We may cover </a:t>
            </a:r>
            <a:r>
              <a:rPr lang="mr-IN" sz="3600" b="1" dirty="0" smtClean="0"/>
              <a:t>–</a:t>
            </a:r>
            <a:r>
              <a:rPr lang="en-GB" sz="3600" b="1" dirty="0" smtClean="0"/>
              <a:t> time dependent;</a:t>
            </a:r>
          </a:p>
          <a:p>
            <a:pPr algn="ctr"/>
            <a:endParaRPr lang="en-GB" sz="3200" dirty="0"/>
          </a:p>
          <a:p>
            <a:pPr marL="1257300" lvl="2" indent="-342900">
              <a:buFont typeface="+mj-lt"/>
              <a:buAutoNum type="arabicPeriod"/>
            </a:pPr>
            <a:r>
              <a:rPr lang="en-GB" sz="3200" dirty="0" smtClean="0"/>
              <a:t>  Opening &amp; closing conversations; 20 minutes</a:t>
            </a:r>
          </a:p>
          <a:p>
            <a:pPr marL="1257300" lvl="2" indent="-342900">
              <a:buFont typeface="+mj-lt"/>
              <a:buAutoNum type="arabicPeriod"/>
            </a:pPr>
            <a:endParaRPr lang="en-GB" sz="3200" dirty="0" smtClean="0"/>
          </a:p>
          <a:p>
            <a:pPr marL="1257300" lvl="2" indent="-342900">
              <a:buFont typeface="+mj-lt"/>
              <a:buAutoNum type="arabicPeriod"/>
            </a:pPr>
            <a:r>
              <a:rPr lang="en-GB" sz="3200" dirty="0" smtClean="0"/>
              <a:t>  Discourse markers; 20 minutes</a:t>
            </a:r>
          </a:p>
          <a:p>
            <a:pPr marL="1257300" lvl="2" indent="-342900">
              <a:buFont typeface="+mj-lt"/>
              <a:buAutoNum type="arabicPeriod"/>
            </a:pPr>
            <a:endParaRPr lang="en-GB" sz="3200" dirty="0"/>
          </a:p>
          <a:p>
            <a:pPr marL="1257300" lvl="2" indent="-342900">
              <a:buFont typeface="+mj-lt"/>
              <a:buAutoNum type="arabicPeriod"/>
            </a:pPr>
            <a:r>
              <a:rPr lang="en-GB" sz="3200" dirty="0" smtClean="0"/>
              <a:t>  Repair </a:t>
            </a:r>
            <a:r>
              <a:rPr lang="en-US" sz="3200" dirty="0" smtClean="0"/>
              <a:t>strategies; 20 minutes</a:t>
            </a:r>
            <a:endParaRPr lang="en-US" sz="3200" dirty="0"/>
          </a:p>
          <a:p>
            <a:pPr marL="1257300" lvl="2" indent="-342900">
              <a:buFont typeface="+mj-lt"/>
              <a:buAutoNum type="arabicPeriod"/>
            </a:pPr>
            <a:endParaRPr lang="en-GB" sz="3200" dirty="0" smtClean="0"/>
          </a:p>
          <a:p>
            <a:pPr marL="800100" lvl="1" indent="-342900">
              <a:buFont typeface="+mj-lt"/>
              <a:buAutoNum type="arabicPeriod"/>
            </a:pP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118623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6940" y="6449676"/>
            <a:ext cx="976776" cy="262719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54908" y="537538"/>
            <a:ext cx="10836875" cy="609092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 b="1" smtClean="0"/>
              <a:t>Training Session 1</a:t>
            </a:r>
            <a:endParaRPr lang="en-US" sz="400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315" y="1475675"/>
            <a:ext cx="10791467" cy="467733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464190" y="1475674"/>
            <a:ext cx="3365500" cy="318101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</a:rPr>
              <a:t>Opening </a:t>
            </a:r>
          </a:p>
          <a:p>
            <a:pPr algn="ctr"/>
            <a:r>
              <a:rPr lang="en-US" sz="2400" b="1" smtClean="0">
                <a:solidFill>
                  <a:schemeClr val="bg1"/>
                </a:solidFill>
              </a:rPr>
              <a:t>&amp; </a:t>
            </a:r>
          </a:p>
          <a:p>
            <a:pPr algn="ctr"/>
            <a:r>
              <a:rPr lang="en-US" sz="2400" b="1">
                <a:solidFill>
                  <a:schemeClr val="bg1"/>
                </a:solidFill>
              </a:rPr>
              <a:t>C</a:t>
            </a:r>
            <a:r>
              <a:rPr lang="en-US" sz="2400" b="1" smtClean="0">
                <a:solidFill>
                  <a:schemeClr val="bg1"/>
                </a:solidFill>
              </a:rPr>
              <a:t>losing </a:t>
            </a:r>
            <a:r>
              <a:rPr lang="en-US" sz="2400" b="1">
                <a:solidFill>
                  <a:schemeClr val="bg1"/>
                </a:solidFill>
              </a:rPr>
              <a:t>C</a:t>
            </a:r>
            <a:r>
              <a:rPr lang="en-US" sz="2400" b="1" smtClean="0">
                <a:solidFill>
                  <a:schemeClr val="bg1"/>
                </a:solidFill>
              </a:rPr>
              <a:t>onversations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07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3447</TotalTime>
  <Words>1272</Words>
  <Application>Microsoft Macintosh PowerPoint</Application>
  <PresentationFormat>Widescreen</PresentationFormat>
  <Paragraphs>293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Apple Chancery</vt:lpstr>
      <vt:lpstr>Bradley Hand</vt:lpstr>
      <vt:lpstr>Calibri</vt:lpstr>
      <vt:lpstr>Calibri Light</vt:lpstr>
      <vt:lpstr>Lucida Handwriting</vt:lpstr>
      <vt:lpstr>Mangal</vt:lpstr>
      <vt:lpstr>Arial</vt:lpstr>
      <vt:lpstr>Arial</vt:lpstr>
      <vt:lpstr>Office Theme</vt:lpstr>
      <vt:lpstr>2019 Conference   /ˈwelkəmˈ/</vt:lpstr>
      <vt:lpstr>Do you have….    Pen       Paper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MLA2</dc:creator>
  <cp:lastModifiedBy>MLA2</cp:lastModifiedBy>
  <cp:revision>333</cp:revision>
  <dcterms:created xsi:type="dcterms:W3CDTF">2016-06-11T05:14:45Z</dcterms:created>
  <dcterms:modified xsi:type="dcterms:W3CDTF">2019-11-28T14:54:54Z</dcterms:modified>
</cp:coreProperties>
</file>